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329" r:id="rId3"/>
    <p:sldId id="299" r:id="rId4"/>
    <p:sldId id="330" r:id="rId5"/>
    <p:sldId id="331" r:id="rId6"/>
    <p:sldId id="332" r:id="rId7"/>
    <p:sldId id="300" r:id="rId8"/>
    <p:sldId id="333" r:id="rId9"/>
    <p:sldId id="334" r:id="rId10"/>
    <p:sldId id="335" r:id="rId11"/>
    <p:sldId id="336" r:id="rId12"/>
    <p:sldId id="337" r:id="rId13"/>
    <p:sldId id="304" r:id="rId14"/>
    <p:sldId id="306" r:id="rId15"/>
    <p:sldId id="307" r:id="rId16"/>
    <p:sldId id="338" r:id="rId17"/>
    <p:sldId id="310" r:id="rId18"/>
    <p:sldId id="311" r:id="rId19"/>
    <p:sldId id="312" r:id="rId20"/>
    <p:sldId id="313" r:id="rId21"/>
    <p:sldId id="315" r:id="rId22"/>
    <p:sldId id="316" r:id="rId23"/>
    <p:sldId id="317" r:id="rId24"/>
    <p:sldId id="321" r:id="rId25"/>
    <p:sldId id="318" r:id="rId26"/>
    <p:sldId id="319" r:id="rId27"/>
    <p:sldId id="322" r:id="rId28"/>
    <p:sldId id="320" r:id="rId29"/>
    <p:sldId id="323" r:id="rId30"/>
    <p:sldId id="324" r:id="rId31"/>
    <p:sldId id="326" r:id="rId32"/>
    <p:sldId id="327" r:id="rId33"/>
    <p:sldId id="328" r:id="rId34"/>
    <p:sldId id="309" r:id="rId35"/>
    <p:sldId id="33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90ECD5-A4B0-42D4-B468-DC6A3605B70B}"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411652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90ECD5-A4B0-42D4-B468-DC6A3605B70B}"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253508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90ECD5-A4B0-42D4-B468-DC6A3605B70B}"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5175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90ECD5-A4B0-42D4-B468-DC6A3605B70B}"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344542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0ECD5-A4B0-42D4-B468-DC6A3605B70B}"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428529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90ECD5-A4B0-42D4-B468-DC6A3605B70B}" type="datetimeFigureOut">
              <a:rPr lang="en-GB" smtClean="0"/>
              <a:t>21/03/2017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349760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0ECD5-A4B0-42D4-B468-DC6A3605B70B}" type="datetimeFigureOut">
              <a:rPr lang="en-GB" smtClean="0"/>
              <a:t>21/03/2017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275442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90ECD5-A4B0-42D4-B468-DC6A3605B70B}" type="datetimeFigureOut">
              <a:rPr lang="en-GB" smtClean="0"/>
              <a:t>21/03/2017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26439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0ECD5-A4B0-42D4-B468-DC6A3605B70B}" type="datetimeFigureOut">
              <a:rPr lang="en-GB" smtClean="0"/>
              <a:t>21/03/2017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421688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0ECD5-A4B0-42D4-B468-DC6A3605B70B}" type="datetimeFigureOut">
              <a:rPr lang="en-GB" smtClean="0"/>
              <a:t>21/03/2017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156735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0ECD5-A4B0-42D4-B468-DC6A3605B70B}" type="datetimeFigureOut">
              <a:rPr lang="en-GB" smtClean="0"/>
              <a:t>21/03/2017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EF8F14-E647-4AFF-8EBA-607D9620679C}" type="slidenum">
              <a:rPr lang="en-GB" smtClean="0"/>
              <a:t>‹#›</a:t>
            </a:fld>
            <a:endParaRPr lang="en-GB"/>
          </a:p>
        </p:txBody>
      </p:sp>
    </p:spTree>
    <p:extLst>
      <p:ext uri="{BB962C8B-B14F-4D97-AF65-F5344CB8AC3E}">
        <p14:creationId xmlns:p14="http://schemas.microsoft.com/office/powerpoint/2010/main" val="180330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0ECD5-A4B0-42D4-B468-DC6A3605B70B}" type="datetimeFigureOut">
              <a:rPr lang="en-GB" smtClean="0"/>
              <a:t>21/03/2017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F8F14-E647-4AFF-8EBA-607D9620679C}" type="slidenum">
              <a:rPr lang="en-GB" smtClean="0"/>
              <a:t>‹#›</a:t>
            </a:fld>
            <a:endParaRPr lang="en-GB"/>
          </a:p>
        </p:txBody>
      </p:sp>
    </p:spTree>
    <p:extLst>
      <p:ext uri="{BB962C8B-B14F-4D97-AF65-F5344CB8AC3E}">
        <p14:creationId xmlns:p14="http://schemas.microsoft.com/office/powerpoint/2010/main" val="3353562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1983302"/>
          </a:xfrm>
        </p:spPr>
        <p:txBody>
          <a:bodyPr>
            <a:normAutofit/>
          </a:bodyPr>
          <a:lstStyle/>
          <a:p>
            <a:r>
              <a:rPr lang="en-GB" dirty="0" smtClean="0"/>
              <a:t>The Nuclear </a:t>
            </a:r>
            <a:r>
              <a:rPr lang="en-GB" dirty="0" err="1" smtClean="0"/>
              <a:t>Overhauser</a:t>
            </a:r>
            <a:r>
              <a:rPr lang="en-GB" dirty="0" smtClean="0"/>
              <a:t> Effect (NOE)</a:t>
            </a:r>
            <a:endParaRPr lang="en-GB" dirty="0"/>
          </a:p>
        </p:txBody>
      </p:sp>
      <p:sp>
        <p:nvSpPr>
          <p:cNvPr id="3" name="Subtitle 2"/>
          <p:cNvSpPr>
            <a:spLocks noGrp="1"/>
          </p:cNvSpPr>
          <p:nvPr>
            <p:ph type="subTitle" idx="1"/>
          </p:nvPr>
        </p:nvSpPr>
        <p:spPr>
          <a:xfrm>
            <a:off x="963827" y="3602038"/>
            <a:ext cx="7216346" cy="1655762"/>
          </a:xfrm>
        </p:spPr>
        <p:txBody>
          <a:bodyPr/>
          <a:lstStyle/>
          <a:p>
            <a:r>
              <a:rPr lang="en-GB" dirty="0" smtClean="0"/>
              <a:t>Nuclear Magnetic Resonance – Theory and Techniques</a:t>
            </a:r>
          </a:p>
          <a:p>
            <a:r>
              <a:rPr lang="en-GB" dirty="0" smtClean="0"/>
              <a:t>Ralph W. Adams</a:t>
            </a:r>
          </a:p>
          <a:p>
            <a:r>
              <a:rPr lang="en-GB" dirty="0" smtClean="0"/>
              <a:t>ralph.adams@manchester.ac.uk</a:t>
            </a:r>
            <a:endParaRPr lang="en-GB" dirty="0"/>
          </a:p>
        </p:txBody>
      </p:sp>
    </p:spTree>
    <p:extLst>
      <p:ext uri="{BB962C8B-B14F-4D97-AF65-F5344CB8AC3E}">
        <p14:creationId xmlns:p14="http://schemas.microsoft.com/office/powerpoint/2010/main" val="3814041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Correlation Time</a:t>
            </a:r>
            <a:endParaRPr lang="en-GB" dirty="0"/>
          </a:p>
        </p:txBody>
      </p:sp>
      <p:sp>
        <p:nvSpPr>
          <p:cNvPr id="3" name="Content Placeholder 2"/>
          <p:cNvSpPr>
            <a:spLocks noGrp="1"/>
          </p:cNvSpPr>
          <p:nvPr>
            <p:ph idx="1"/>
          </p:nvPr>
        </p:nvSpPr>
        <p:spPr/>
        <p:txBody>
          <a:bodyPr>
            <a:normAutofit/>
          </a:bodyPr>
          <a:lstStyle/>
          <a:p>
            <a:r>
              <a:rPr lang="en-GB" dirty="0"/>
              <a:t>R</a:t>
            </a:r>
            <a:r>
              <a:rPr lang="en-GB" dirty="0" smtClean="0"/>
              <a:t>otational </a:t>
            </a:r>
            <a:r>
              <a:rPr lang="en-GB" i="1" dirty="0"/>
              <a:t>correlation time </a:t>
            </a:r>
            <a:r>
              <a:rPr lang="en-GB" i="1" dirty="0" err="1" smtClean="0"/>
              <a:t>τ</a:t>
            </a:r>
            <a:r>
              <a:rPr lang="en-GB" baseline="-25000" dirty="0" err="1" smtClean="0"/>
              <a:t>c</a:t>
            </a:r>
            <a:r>
              <a:rPr lang="en-GB" dirty="0" smtClean="0"/>
              <a:t> is the </a:t>
            </a:r>
            <a:r>
              <a:rPr lang="en-GB" dirty="0"/>
              <a:t>rate at which a molecule tumbles </a:t>
            </a:r>
            <a:r>
              <a:rPr lang="en-GB" dirty="0" smtClean="0"/>
              <a:t>in solution (the </a:t>
            </a:r>
            <a:r>
              <a:rPr lang="en-GB" dirty="0"/>
              <a:t>average time required for the molecule to rotate through an angle of one radian about any </a:t>
            </a:r>
            <a:r>
              <a:rPr lang="en-GB" dirty="0" smtClean="0"/>
              <a:t>axis</a:t>
            </a:r>
          </a:p>
          <a:p>
            <a:r>
              <a:rPr lang="en-GB" dirty="0" smtClean="0"/>
              <a:t>Rapidly </a:t>
            </a:r>
            <a:r>
              <a:rPr lang="en-GB" dirty="0"/>
              <a:t>tumbling molecules possess small correlation times while slowly tumbling molecules have large correlation times. </a:t>
            </a:r>
            <a:endParaRPr lang="en-GB" dirty="0" smtClean="0"/>
          </a:p>
          <a:p>
            <a:r>
              <a:rPr lang="en-GB" dirty="0" smtClean="0"/>
              <a:t>A </a:t>
            </a:r>
            <a:r>
              <a:rPr lang="en-GB" i="1" dirty="0"/>
              <a:t>very rough </a:t>
            </a:r>
            <a:r>
              <a:rPr lang="en-GB" dirty="0"/>
              <a:t>estimate of this time for a molecule of mass </a:t>
            </a:r>
            <a:r>
              <a:rPr lang="en-GB" i="1" dirty="0"/>
              <a:t>M</a:t>
            </a:r>
            <a:r>
              <a:rPr lang="en-GB" dirty="0"/>
              <a:t>r may be obtained from the relationship: </a:t>
            </a:r>
            <a:r>
              <a:rPr lang="en-GB" dirty="0" smtClean="0"/>
              <a:t> </a:t>
            </a:r>
            <a:br>
              <a:rPr lang="en-GB" dirty="0" smtClean="0"/>
            </a:br>
            <a:r>
              <a:rPr lang="en-GB" dirty="0" smtClean="0"/>
              <a:t>		</a:t>
            </a:r>
            <a:r>
              <a:rPr lang="en-GB" i="1" dirty="0" err="1" smtClean="0"/>
              <a:t>τ</a:t>
            </a:r>
            <a:r>
              <a:rPr lang="en-GB" baseline="-25000" dirty="0" err="1" smtClean="0"/>
              <a:t>c</a:t>
            </a:r>
            <a:r>
              <a:rPr lang="en-GB" dirty="0" smtClean="0"/>
              <a:t> = M</a:t>
            </a:r>
            <a:r>
              <a:rPr lang="en-GB" baseline="-25000" dirty="0" smtClean="0"/>
              <a:t>r</a:t>
            </a:r>
            <a:r>
              <a:rPr lang="en-GB" dirty="0" smtClean="0"/>
              <a:t> × 10</a:t>
            </a:r>
            <a:r>
              <a:rPr lang="en-GB" baseline="30000" dirty="0" smtClean="0"/>
              <a:t>-12</a:t>
            </a:r>
            <a:r>
              <a:rPr lang="en-GB" dirty="0" smtClean="0"/>
              <a:t> s </a:t>
            </a:r>
            <a:endParaRPr lang="en-GB" dirty="0"/>
          </a:p>
        </p:txBody>
      </p:sp>
    </p:spTree>
    <p:extLst>
      <p:ext uri="{BB962C8B-B14F-4D97-AF65-F5344CB8AC3E}">
        <p14:creationId xmlns:p14="http://schemas.microsoft.com/office/powerpoint/2010/main" val="53889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Spectral Density</a:t>
            </a:r>
            <a:endParaRPr lang="en-GB" dirty="0"/>
          </a:p>
        </p:txBody>
      </p:sp>
      <p:sp>
        <p:nvSpPr>
          <p:cNvPr id="3" name="Content Placeholder 2"/>
          <p:cNvSpPr>
            <a:spLocks noGrp="1"/>
          </p:cNvSpPr>
          <p:nvPr>
            <p:ph idx="1"/>
          </p:nvPr>
        </p:nvSpPr>
        <p:spPr>
          <a:xfrm>
            <a:off x="628650" y="1825624"/>
            <a:ext cx="7886700" cy="5032375"/>
          </a:xfrm>
        </p:spPr>
        <p:txBody>
          <a:bodyPr>
            <a:normAutofit/>
          </a:bodyPr>
          <a:lstStyle/>
          <a:p>
            <a:r>
              <a:rPr lang="en-GB" dirty="0"/>
              <a:t>The power available within a molecular system to induce transitions by virtue of its molecular tumbling is referred to as the </a:t>
            </a:r>
            <a:r>
              <a:rPr lang="en-GB" i="1" dirty="0"/>
              <a:t>spectral density </a:t>
            </a:r>
            <a:r>
              <a:rPr lang="en-GB" dirty="0"/>
              <a:t>J(</a:t>
            </a:r>
            <a:r>
              <a:rPr lang="en-GB" i="1" dirty="0"/>
              <a:t>w</a:t>
            </a:r>
            <a:r>
              <a:rPr lang="en-GB" dirty="0" smtClean="0"/>
              <a:t>)</a:t>
            </a:r>
          </a:p>
          <a:p>
            <a:r>
              <a:rPr lang="en-GB" dirty="0"/>
              <a:t>J(</a:t>
            </a:r>
            <a:r>
              <a:rPr lang="en-GB" i="1" dirty="0"/>
              <a:t>w</a:t>
            </a:r>
            <a:r>
              <a:rPr lang="en-GB" dirty="0"/>
              <a:t>)</a:t>
            </a:r>
            <a:r>
              <a:rPr lang="en-GB" dirty="0" smtClean="0"/>
              <a:t> </a:t>
            </a:r>
            <a:r>
              <a:rPr lang="en-GB" dirty="0"/>
              <a:t>provides </a:t>
            </a:r>
            <a:r>
              <a:rPr lang="en-GB" dirty="0" smtClean="0"/>
              <a:t/>
            </a:r>
            <a:br>
              <a:rPr lang="en-GB" dirty="0" smtClean="0"/>
            </a:br>
            <a:r>
              <a:rPr lang="en-GB" dirty="0" smtClean="0"/>
              <a:t>a measure </a:t>
            </a:r>
            <a:r>
              <a:rPr lang="en-GB" dirty="0"/>
              <a:t>of </a:t>
            </a:r>
            <a:r>
              <a:rPr lang="en-GB" dirty="0" smtClean="0"/>
              <a:t/>
            </a:r>
            <a:br>
              <a:rPr lang="en-GB" dirty="0" smtClean="0"/>
            </a:br>
            <a:r>
              <a:rPr lang="en-GB" dirty="0" smtClean="0"/>
              <a:t>how </a:t>
            </a:r>
            <a:r>
              <a:rPr lang="en-GB" dirty="0"/>
              <a:t>the </a:t>
            </a:r>
            <a:r>
              <a:rPr lang="en-GB" dirty="0" smtClean="0"/>
              <a:t/>
            </a:r>
            <a:br>
              <a:rPr lang="en-GB" dirty="0" smtClean="0"/>
            </a:br>
            <a:r>
              <a:rPr lang="en-GB" dirty="0" smtClean="0"/>
              <a:t>relaxation rates</a:t>
            </a:r>
            <a:br>
              <a:rPr lang="en-GB" dirty="0" smtClean="0"/>
            </a:br>
            <a:r>
              <a:rPr lang="en-GB" dirty="0" smtClean="0"/>
              <a:t>W</a:t>
            </a:r>
            <a:r>
              <a:rPr lang="en-GB" baseline="-25000" dirty="0" smtClean="0"/>
              <a:t>0</a:t>
            </a:r>
            <a:r>
              <a:rPr lang="en-GB" dirty="0"/>
              <a:t>, W</a:t>
            </a:r>
            <a:r>
              <a:rPr lang="en-GB" baseline="-25000" dirty="0"/>
              <a:t>1</a:t>
            </a:r>
            <a:r>
              <a:rPr lang="en-GB" dirty="0"/>
              <a:t> and </a:t>
            </a:r>
            <a:r>
              <a:rPr lang="en-GB" dirty="0" smtClean="0"/>
              <a:t>W</a:t>
            </a:r>
            <a:r>
              <a:rPr lang="en-GB" baseline="-25000" dirty="0" smtClean="0"/>
              <a:t>2</a:t>
            </a:r>
            <a:br>
              <a:rPr lang="en-GB" baseline="-25000" dirty="0" smtClean="0"/>
            </a:br>
            <a:r>
              <a:rPr lang="en-GB" dirty="0" smtClean="0"/>
              <a:t>vary </a:t>
            </a:r>
            <a:r>
              <a:rPr lang="en-GB" dirty="0"/>
              <a:t>as a </a:t>
            </a:r>
            <a:r>
              <a:rPr lang="en-GB" dirty="0" smtClean="0"/>
              <a:t/>
            </a:r>
            <a:br>
              <a:rPr lang="en-GB" dirty="0" smtClean="0"/>
            </a:br>
            <a:r>
              <a:rPr lang="en-GB" dirty="0" smtClean="0"/>
              <a:t>function </a:t>
            </a:r>
            <a:r>
              <a:rPr lang="en-GB" dirty="0"/>
              <a:t>of </a:t>
            </a:r>
            <a:r>
              <a:rPr lang="en-GB" dirty="0" smtClean="0"/>
              <a:t/>
            </a:r>
            <a:br>
              <a:rPr lang="en-GB" dirty="0" smtClean="0"/>
            </a:br>
            <a:r>
              <a:rPr lang="en-GB" dirty="0" smtClean="0"/>
              <a:t>tumbling </a:t>
            </a:r>
            <a:r>
              <a:rPr lang="en-GB" dirty="0"/>
              <a:t>rates.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513" y="3228111"/>
            <a:ext cx="5581249"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00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3891"/>
            <a:ext cx="7886700" cy="4833072"/>
          </a:xfrm>
        </p:spPr>
        <p:txBody>
          <a:bodyPr/>
          <a:lstStyle/>
          <a:p>
            <a:pPr marL="0" indent="0">
              <a:buNone/>
            </a:pPr>
            <a:r>
              <a:rPr lang="en-GB" i="1" dirty="0"/>
              <a:t>molecules which tumble rapidly in solution </a:t>
            </a:r>
            <a:r>
              <a:rPr lang="en-GB" dirty="0"/>
              <a:t>are likely to favour the higher energy W</a:t>
            </a:r>
            <a:r>
              <a:rPr lang="en-GB" baseline="-25000" dirty="0"/>
              <a:t>2</a:t>
            </a:r>
            <a:r>
              <a:rPr lang="en-GB" dirty="0"/>
              <a:t> process and hence </a:t>
            </a:r>
            <a:r>
              <a:rPr lang="en-GB" i="1" dirty="0"/>
              <a:t>exhibit positive NOEs </a:t>
            </a:r>
            <a:endParaRPr lang="en-GB" i="1" dirty="0" smtClean="0"/>
          </a:p>
          <a:p>
            <a:pPr marL="0" indent="0">
              <a:buNone/>
            </a:pPr>
            <a:endParaRPr lang="en-GB" i="1" dirty="0" smtClean="0"/>
          </a:p>
          <a:p>
            <a:pPr marL="0" indent="0">
              <a:buNone/>
            </a:pPr>
            <a:r>
              <a:rPr lang="en-GB" i="1" dirty="0" smtClean="0"/>
              <a:t>molecules </a:t>
            </a:r>
            <a:r>
              <a:rPr lang="en-GB" i="1" dirty="0"/>
              <a:t>that tumble slowly </a:t>
            </a:r>
            <a:r>
              <a:rPr lang="en-GB" dirty="0"/>
              <a:t>will favour the W</a:t>
            </a:r>
            <a:r>
              <a:rPr lang="en-GB" baseline="-25000" dirty="0"/>
              <a:t>0</a:t>
            </a:r>
            <a:r>
              <a:rPr lang="en-GB" dirty="0"/>
              <a:t> process and thus </a:t>
            </a:r>
            <a:r>
              <a:rPr lang="en-GB" i="1" dirty="0"/>
              <a:t>display negative </a:t>
            </a:r>
            <a:r>
              <a:rPr lang="en-GB" i="1" dirty="0" smtClean="0"/>
              <a:t>NOEs</a:t>
            </a:r>
            <a:endParaRPr lang="en-GB" dirty="0"/>
          </a:p>
        </p:txBody>
      </p:sp>
    </p:spTree>
    <p:extLst>
      <p:ext uri="{BB962C8B-B14F-4D97-AF65-F5344CB8AC3E}">
        <p14:creationId xmlns:p14="http://schemas.microsoft.com/office/powerpoint/2010/main" val="184950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3594067"/>
            <a:ext cx="9144000" cy="3263933"/>
          </a:xfrm>
        </p:spPr>
        <p:txBody>
          <a:bodyPr>
            <a:normAutofit lnSpcReduction="10000"/>
          </a:bodyPr>
          <a:lstStyle/>
          <a:p>
            <a:r>
              <a:rPr lang="en-GB" i="1" dirty="0" err="1"/>
              <a:t>τ</a:t>
            </a:r>
            <a:r>
              <a:rPr lang="en-GB" baseline="-25000" dirty="0" err="1"/>
              <a:t>c</a:t>
            </a:r>
            <a:r>
              <a:rPr lang="en-GB" dirty="0"/>
              <a:t> </a:t>
            </a:r>
            <a:r>
              <a:rPr lang="en-GB" dirty="0" smtClean="0"/>
              <a:t>depends on the </a:t>
            </a:r>
            <a:r>
              <a:rPr lang="en-GB" dirty="0"/>
              <a:t>size and shape of the molecule, solution conditions (viscosity, temperature, possibly pH, etc.) and spectrometer field strength </a:t>
            </a:r>
            <a:endParaRPr lang="en-GB" dirty="0" smtClean="0"/>
          </a:p>
          <a:p>
            <a:r>
              <a:rPr lang="en-GB" dirty="0" smtClean="0"/>
              <a:t>The </a:t>
            </a:r>
            <a:r>
              <a:rPr lang="en-GB" dirty="0"/>
              <a:t>use of a higher field strength increases the likelihood of a relatively ‘small’ molecule falling within the intermediate </a:t>
            </a:r>
            <a:r>
              <a:rPr lang="en-GB" dirty="0" smtClean="0"/>
              <a:t>regime. </a:t>
            </a:r>
          </a:p>
          <a:p>
            <a:r>
              <a:rPr lang="en-GB" dirty="0"/>
              <a:t>As a rule of thumb, molecules with a mass of 1000–2000 Da are likely to fall within this intermediate regime</a:t>
            </a:r>
            <a:endParaRPr lang="en-GB" dirty="0" smtClean="0"/>
          </a:p>
          <a:p>
            <a:endParaRPr lang="en-GB" dirty="0"/>
          </a:p>
        </p:txBody>
      </p:sp>
      <p:pic>
        <p:nvPicPr>
          <p:cNvPr id="4" name="Picture 3"/>
          <p:cNvPicPr>
            <a:picLocks noChangeAspect="1"/>
          </p:cNvPicPr>
          <p:nvPr/>
        </p:nvPicPr>
        <p:blipFill>
          <a:blip r:embed="rId2"/>
          <a:stretch>
            <a:fillRect/>
          </a:stretch>
        </p:blipFill>
        <p:spPr>
          <a:xfrm>
            <a:off x="1350200" y="0"/>
            <a:ext cx="5917126" cy="3594067"/>
          </a:xfrm>
          <a:prstGeom prst="rect">
            <a:avLst/>
          </a:prstGeom>
        </p:spPr>
      </p:pic>
    </p:spTree>
    <p:extLst>
      <p:ext uri="{BB962C8B-B14F-4D97-AF65-F5344CB8AC3E}">
        <p14:creationId xmlns:p14="http://schemas.microsoft.com/office/powerpoint/2010/main" val="4226828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Heteronuclear NOEs</a:t>
            </a:r>
            <a:endParaRPr lang="en-GB" dirty="0"/>
          </a:p>
        </p:txBody>
      </p:sp>
      <p:sp>
        <p:nvSpPr>
          <p:cNvPr id="3" name="Content Placeholder 2"/>
          <p:cNvSpPr>
            <a:spLocks noGrp="1"/>
          </p:cNvSpPr>
          <p:nvPr>
            <p:ph idx="1"/>
          </p:nvPr>
        </p:nvSpPr>
        <p:spPr>
          <a:xfrm>
            <a:off x="628650" y="3358721"/>
            <a:ext cx="7886700" cy="3039921"/>
          </a:xfrm>
        </p:spPr>
        <p:txBody>
          <a:bodyPr>
            <a:normAutofit/>
          </a:bodyPr>
          <a:lstStyle/>
          <a:p>
            <a:r>
              <a:rPr lang="en-GB" dirty="0"/>
              <a:t>For </a:t>
            </a:r>
            <a:r>
              <a:rPr lang="en-GB" baseline="30000" dirty="0" smtClean="0"/>
              <a:t>13</a:t>
            </a:r>
            <a:r>
              <a:rPr lang="en-GB" dirty="0" smtClean="0"/>
              <a:t>C </a:t>
            </a:r>
            <a:r>
              <a:rPr lang="en-GB" dirty="0"/>
              <a:t>observation in the presence of proton saturation (broadband decoupling</a:t>
            </a:r>
            <a:r>
              <a:rPr lang="en-GB" dirty="0" smtClean="0"/>
              <a:t>) </a:t>
            </a:r>
            <a:r>
              <a:rPr lang="en-GB" dirty="0"/>
              <a:t>NOE enhancements can be as much as </a:t>
            </a:r>
            <a:r>
              <a:rPr lang="en-GB" dirty="0" smtClean="0"/>
              <a:t>200% or a threefold </a:t>
            </a:r>
            <a:r>
              <a:rPr lang="en-GB" dirty="0"/>
              <a:t>intensity </a:t>
            </a:r>
            <a:r>
              <a:rPr lang="en-GB" dirty="0" smtClean="0"/>
              <a:t>increase.</a:t>
            </a:r>
            <a:endParaRPr lang="en-GB" dirty="0"/>
          </a:p>
        </p:txBody>
      </p:sp>
      <p:pic>
        <p:nvPicPr>
          <p:cNvPr id="4" name="Picture 3"/>
          <p:cNvPicPr>
            <a:picLocks noChangeAspect="1"/>
          </p:cNvPicPr>
          <p:nvPr/>
        </p:nvPicPr>
        <p:blipFill>
          <a:blip r:embed="rId2"/>
          <a:stretch>
            <a:fillRect/>
          </a:stretch>
        </p:blipFill>
        <p:spPr>
          <a:xfrm>
            <a:off x="0" y="1352798"/>
            <a:ext cx="9144000" cy="1784244"/>
          </a:xfrm>
          <a:prstGeom prst="rect">
            <a:avLst/>
          </a:prstGeom>
        </p:spPr>
      </p:pic>
      <p:pic>
        <p:nvPicPr>
          <p:cNvPr id="5" name="Picture 4"/>
          <p:cNvPicPr>
            <a:picLocks noChangeAspect="1"/>
          </p:cNvPicPr>
          <p:nvPr/>
        </p:nvPicPr>
        <p:blipFill>
          <a:blip r:embed="rId3"/>
          <a:stretch>
            <a:fillRect/>
          </a:stretch>
        </p:blipFill>
        <p:spPr>
          <a:xfrm>
            <a:off x="7094582" y="463074"/>
            <a:ext cx="1259775" cy="734067"/>
          </a:xfrm>
          <a:prstGeom prst="rect">
            <a:avLst/>
          </a:prstGeom>
        </p:spPr>
      </p:pic>
    </p:spTree>
    <p:extLst>
      <p:ext uri="{BB962C8B-B14F-4D97-AF65-F5344CB8AC3E}">
        <p14:creationId xmlns:p14="http://schemas.microsoft.com/office/powerpoint/2010/main" val="189706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 of other relaxation</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384074" y="1345749"/>
            <a:ext cx="8131276" cy="4957334"/>
          </a:xfrm>
          <a:prstGeom prst="rect">
            <a:avLst/>
          </a:prstGeom>
        </p:spPr>
      </p:pic>
      <p:sp>
        <p:nvSpPr>
          <p:cNvPr id="6" name="Rectangle 5"/>
          <p:cNvSpPr/>
          <p:nvPr/>
        </p:nvSpPr>
        <p:spPr>
          <a:xfrm>
            <a:off x="1274618" y="4839518"/>
            <a:ext cx="4350327" cy="1477328"/>
          </a:xfrm>
          <a:prstGeom prst="rect">
            <a:avLst/>
          </a:prstGeom>
        </p:spPr>
        <p:txBody>
          <a:bodyPr wrap="square">
            <a:spAutoFit/>
          </a:bodyPr>
          <a:lstStyle/>
          <a:p>
            <a:r>
              <a:rPr lang="en-GB" dirty="0"/>
              <a:t>M</a:t>
            </a:r>
            <a:r>
              <a:rPr lang="en-GB" dirty="0" smtClean="0"/>
              <a:t>aximum </a:t>
            </a:r>
            <a:r>
              <a:rPr lang="en-GB" dirty="0" err="1"/>
              <a:t>homonuclear</a:t>
            </a:r>
            <a:r>
              <a:rPr lang="en-GB" dirty="0"/>
              <a:t> </a:t>
            </a:r>
            <a:r>
              <a:rPr lang="en-GB" dirty="0" smtClean="0"/>
              <a:t>steady-</a:t>
            </a:r>
            <a:br>
              <a:rPr lang="en-GB" dirty="0" smtClean="0"/>
            </a:br>
            <a:r>
              <a:rPr lang="en-GB" dirty="0" smtClean="0"/>
              <a:t>state </a:t>
            </a:r>
            <a:r>
              <a:rPr lang="en-GB" dirty="0"/>
              <a:t>NOE in the presence (solid </a:t>
            </a:r>
            <a:r>
              <a:rPr lang="en-GB" dirty="0" smtClean="0"/>
              <a:t/>
            </a:r>
            <a:br>
              <a:rPr lang="en-GB" dirty="0" smtClean="0"/>
            </a:br>
            <a:r>
              <a:rPr lang="en-GB" dirty="0" smtClean="0"/>
              <a:t>line</a:t>
            </a:r>
            <a:r>
              <a:rPr lang="en-GB" dirty="0"/>
              <a:t>) and absence (dotted line) of </a:t>
            </a:r>
            <a:r>
              <a:rPr lang="en-GB" dirty="0" smtClean="0"/>
              <a:t/>
            </a:r>
            <a:br>
              <a:rPr lang="en-GB" dirty="0" smtClean="0"/>
            </a:br>
            <a:r>
              <a:rPr lang="en-GB" dirty="0" smtClean="0"/>
              <a:t>external </a:t>
            </a:r>
            <a:r>
              <a:rPr lang="en-GB" dirty="0"/>
              <a:t>relaxation sources that </a:t>
            </a:r>
            <a:r>
              <a:rPr lang="en-GB" dirty="0" smtClean="0"/>
              <a:t/>
            </a:r>
            <a:br>
              <a:rPr lang="en-GB" dirty="0" smtClean="0"/>
            </a:br>
            <a:r>
              <a:rPr lang="en-GB" dirty="0" smtClean="0"/>
              <a:t>compete </a:t>
            </a:r>
            <a:r>
              <a:rPr lang="en-GB" dirty="0"/>
              <a:t>with cross-relaxation.</a:t>
            </a:r>
          </a:p>
        </p:txBody>
      </p:sp>
    </p:spTree>
    <p:extLst>
      <p:ext uri="{BB962C8B-B14F-4D97-AF65-F5344CB8AC3E}">
        <p14:creationId xmlns:p14="http://schemas.microsoft.com/office/powerpoint/2010/main" val="1033445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Tips for maximising the size of the NOE</a:t>
            </a:r>
            <a:endParaRPr lang="en-GB" dirty="0"/>
          </a:p>
        </p:txBody>
      </p:sp>
      <p:sp>
        <p:nvSpPr>
          <p:cNvPr id="3" name="Content Placeholder 2"/>
          <p:cNvSpPr>
            <a:spLocks noGrp="1"/>
          </p:cNvSpPr>
          <p:nvPr>
            <p:ph idx="1"/>
          </p:nvPr>
        </p:nvSpPr>
        <p:spPr>
          <a:xfrm>
            <a:off x="0" y="1648699"/>
            <a:ext cx="9144000" cy="5444835"/>
          </a:xfrm>
        </p:spPr>
        <p:txBody>
          <a:bodyPr>
            <a:normAutofit fontScale="85000" lnSpcReduction="20000"/>
          </a:bodyPr>
          <a:lstStyle/>
          <a:p>
            <a:r>
              <a:rPr lang="en-GB" dirty="0" smtClean="0"/>
              <a:t>Remove</a:t>
            </a:r>
            <a:r>
              <a:rPr lang="en-GB" b="1" dirty="0" smtClean="0"/>
              <a:t> paramagnetic </a:t>
            </a:r>
            <a:r>
              <a:rPr lang="en-GB" b="1" dirty="0"/>
              <a:t>oxygen </a:t>
            </a:r>
            <a:r>
              <a:rPr lang="en-GB" dirty="0"/>
              <a:t>dissolved in solvents. </a:t>
            </a:r>
            <a:r>
              <a:rPr lang="en-GB" dirty="0" smtClean="0"/>
              <a:t>Degassing </a:t>
            </a:r>
            <a:r>
              <a:rPr lang="en-GB" dirty="0"/>
              <a:t>of solutions prior to NOE studies may become necessary when seeking longer range interactions in small molecules, but is otherwise unnecessary for the majority of routine </a:t>
            </a:r>
            <a:r>
              <a:rPr lang="en-GB" dirty="0" smtClean="0"/>
              <a:t>studies.</a:t>
            </a:r>
          </a:p>
          <a:p>
            <a:r>
              <a:rPr lang="en-GB" dirty="0" smtClean="0"/>
              <a:t>Other </a:t>
            </a:r>
            <a:r>
              <a:rPr lang="en-GB" b="1" dirty="0"/>
              <a:t>paramagnetic </a:t>
            </a:r>
            <a:r>
              <a:rPr lang="en-GB" b="1" dirty="0" smtClean="0"/>
              <a:t>impurities </a:t>
            </a:r>
            <a:r>
              <a:rPr lang="en-GB" dirty="0" smtClean="0"/>
              <a:t>will </a:t>
            </a:r>
            <a:r>
              <a:rPr lang="en-GB" dirty="0"/>
              <a:t>quench the NOE and must be avoided</a:t>
            </a:r>
            <a:r>
              <a:rPr lang="en-GB" dirty="0" smtClean="0"/>
              <a:t>. Samples </a:t>
            </a:r>
            <a:r>
              <a:rPr lang="en-GB" dirty="0"/>
              <a:t>to which relaxation agents have been deliberately added to promote relaxation are </a:t>
            </a:r>
            <a:r>
              <a:rPr lang="en-GB" dirty="0" smtClean="0"/>
              <a:t>not </a:t>
            </a:r>
            <a:r>
              <a:rPr lang="en-GB" dirty="0"/>
              <a:t>suitable candidates for NOE studies. </a:t>
            </a:r>
            <a:endParaRPr lang="en-GB" dirty="0" smtClean="0"/>
          </a:p>
          <a:p>
            <a:r>
              <a:rPr lang="en-GB" dirty="0" smtClean="0"/>
              <a:t>Solvent </a:t>
            </a:r>
            <a:r>
              <a:rPr lang="en-GB" dirty="0"/>
              <a:t>molecules are deuterated in most cases, so the relaxation arising from these nuclei is rather inefficient when compared with </a:t>
            </a:r>
            <a:r>
              <a:rPr lang="en-GB" dirty="0" smtClean="0"/>
              <a:t>protons </a:t>
            </a:r>
            <a:r>
              <a:rPr lang="en-GB" dirty="0"/>
              <a:t>and interactions with other (protonated) solute molecules are generally only likely to be a problem when </a:t>
            </a:r>
            <a:r>
              <a:rPr lang="en-GB" b="1" dirty="0"/>
              <a:t>very concentrated solutions</a:t>
            </a:r>
            <a:r>
              <a:rPr lang="en-GB" dirty="0"/>
              <a:t> are used, so these are thus best avoided for NOE studies. </a:t>
            </a:r>
            <a:endParaRPr lang="en-GB" dirty="0" smtClean="0"/>
          </a:p>
          <a:p>
            <a:r>
              <a:rPr lang="en-GB" dirty="0" smtClean="0"/>
              <a:t>Avoid molecules which show relaxation </a:t>
            </a:r>
            <a:r>
              <a:rPr lang="en-GB" dirty="0"/>
              <a:t>associated with nuclei with spin &gt;½. This is usually the dominant mechanism for such nuclei, so NOEs on </a:t>
            </a:r>
            <a:r>
              <a:rPr lang="en-GB" b="1" dirty="0" err="1"/>
              <a:t>quadrupolar</a:t>
            </a:r>
            <a:r>
              <a:rPr lang="en-GB" b="1" dirty="0"/>
              <a:t> nuclei</a:t>
            </a:r>
            <a:r>
              <a:rPr lang="en-GB" dirty="0"/>
              <a:t> are very rarely observed (the exception being </a:t>
            </a:r>
            <a:r>
              <a:rPr lang="en-GB" baseline="30000" dirty="0" smtClean="0"/>
              <a:t>6</a:t>
            </a:r>
            <a:r>
              <a:rPr lang="en-GB" dirty="0" smtClean="0"/>
              <a:t>Li)</a:t>
            </a:r>
            <a:endParaRPr lang="en-GB" dirty="0"/>
          </a:p>
        </p:txBody>
      </p:sp>
    </p:spTree>
    <p:extLst>
      <p:ext uri="{BB962C8B-B14F-4D97-AF65-F5344CB8AC3E}">
        <p14:creationId xmlns:p14="http://schemas.microsoft.com/office/powerpoint/2010/main" val="243765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Applications – </a:t>
            </a:r>
            <a:r>
              <a:rPr lang="en-GB" i="1" dirty="0" smtClean="0"/>
              <a:t>E</a:t>
            </a:r>
            <a:r>
              <a:rPr lang="en-GB" dirty="0" smtClean="0"/>
              <a:t> vs </a:t>
            </a:r>
            <a:r>
              <a:rPr lang="en-GB" i="1" dirty="0" smtClean="0"/>
              <a:t>Z</a:t>
            </a:r>
            <a:r>
              <a:rPr lang="en-GB" dirty="0" smtClean="0"/>
              <a:t> </a:t>
            </a:r>
            <a:endParaRPr lang="en-GB" dirty="0"/>
          </a:p>
        </p:txBody>
      </p:sp>
      <p:sp>
        <p:nvSpPr>
          <p:cNvPr id="3" name="Content Placeholder 2"/>
          <p:cNvSpPr>
            <a:spLocks noGrp="1"/>
          </p:cNvSpPr>
          <p:nvPr>
            <p:ph idx="1"/>
          </p:nvPr>
        </p:nvSpPr>
        <p:spPr>
          <a:xfrm>
            <a:off x="0" y="3991999"/>
            <a:ext cx="9144000" cy="2866001"/>
          </a:xfrm>
        </p:spPr>
        <p:txBody>
          <a:bodyPr>
            <a:normAutofit fontScale="92500" lnSpcReduction="10000"/>
          </a:bodyPr>
          <a:lstStyle/>
          <a:p>
            <a:pPr marL="0" indent="0">
              <a:buNone/>
            </a:pPr>
            <a:r>
              <a:rPr lang="en-GB" dirty="0"/>
              <a:t>The differentiation of </a:t>
            </a:r>
            <a:r>
              <a:rPr lang="en-GB" i="1" dirty="0"/>
              <a:t>E </a:t>
            </a:r>
            <a:r>
              <a:rPr lang="en-GB" dirty="0"/>
              <a:t>and </a:t>
            </a:r>
            <a:r>
              <a:rPr lang="en-GB" i="1" dirty="0"/>
              <a:t>Z </a:t>
            </a:r>
            <a:r>
              <a:rPr lang="en-GB" dirty="0"/>
              <a:t>alkene isomers is often possible by direct measurement of vicinal proton–proton couplings across the unsaturation, whereby </a:t>
            </a:r>
            <a:r>
              <a:rPr lang="en-GB" i="1" dirty="0"/>
              <a:t>cis </a:t>
            </a:r>
            <a:r>
              <a:rPr lang="en-GB" dirty="0"/>
              <a:t>and </a:t>
            </a:r>
            <a:r>
              <a:rPr lang="en-GB" i="1" dirty="0"/>
              <a:t>trans </a:t>
            </a:r>
            <a:r>
              <a:rPr lang="en-GB" dirty="0"/>
              <a:t>couplings are usually sufficiently different to allow a distinction to be made (typically </a:t>
            </a:r>
            <a:r>
              <a:rPr lang="en-GB" dirty="0" err="1"/>
              <a:t>J</a:t>
            </a:r>
            <a:r>
              <a:rPr lang="en-GB" i="1" baseline="-25000" dirty="0" err="1"/>
              <a:t>cis</a:t>
            </a:r>
            <a:r>
              <a:rPr lang="en-GB" i="1" dirty="0"/>
              <a:t> </a:t>
            </a:r>
            <a:r>
              <a:rPr lang="en-GB" dirty="0"/>
              <a:t>7–11 Hz, </a:t>
            </a:r>
            <a:r>
              <a:rPr lang="en-GB" dirty="0" err="1"/>
              <a:t>J</a:t>
            </a:r>
            <a:r>
              <a:rPr lang="en-GB" i="1" baseline="-25000" dirty="0" err="1"/>
              <a:t>trans</a:t>
            </a:r>
            <a:r>
              <a:rPr lang="en-GB" i="1" dirty="0"/>
              <a:t> </a:t>
            </a:r>
            <a:r>
              <a:rPr lang="en-GB" dirty="0"/>
              <a:t>12–18 Hz). </a:t>
            </a:r>
            <a:endParaRPr lang="en-GB" dirty="0" smtClean="0"/>
          </a:p>
          <a:p>
            <a:pPr marL="0" indent="0">
              <a:buNone/>
            </a:pPr>
            <a:r>
              <a:rPr lang="en-GB" dirty="0" smtClean="0"/>
              <a:t>When </a:t>
            </a:r>
            <a:r>
              <a:rPr lang="en-GB" dirty="0"/>
              <a:t>only a single alkene proton exists this method can no longer be used and the NOE then offers an alternative approach provided a protonated group exists across the double bond. </a:t>
            </a:r>
          </a:p>
        </p:txBody>
      </p:sp>
      <p:pic>
        <p:nvPicPr>
          <p:cNvPr id="5" name="Picture 4"/>
          <p:cNvPicPr>
            <a:picLocks noChangeAspect="1"/>
          </p:cNvPicPr>
          <p:nvPr/>
        </p:nvPicPr>
        <p:blipFill>
          <a:blip r:embed="rId2"/>
          <a:stretch>
            <a:fillRect/>
          </a:stretch>
        </p:blipFill>
        <p:spPr>
          <a:xfrm>
            <a:off x="907199" y="1646800"/>
            <a:ext cx="7329601" cy="2345200"/>
          </a:xfrm>
          <a:prstGeom prst="rect">
            <a:avLst/>
          </a:prstGeom>
        </p:spPr>
      </p:pic>
    </p:spTree>
    <p:extLst>
      <p:ext uri="{BB962C8B-B14F-4D97-AF65-F5344CB8AC3E}">
        <p14:creationId xmlns:p14="http://schemas.microsoft.com/office/powerpoint/2010/main" val="392113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00036"/>
            <a:ext cx="9119149" cy="2946096"/>
          </a:xfrm>
          <a:prstGeom prst="rect">
            <a:avLst/>
          </a:prstGeom>
        </p:spPr>
      </p:pic>
      <p:sp>
        <p:nvSpPr>
          <p:cNvPr id="2" name="Title 1"/>
          <p:cNvSpPr>
            <a:spLocks noGrp="1"/>
          </p:cNvSpPr>
          <p:nvPr>
            <p:ph type="title"/>
          </p:nvPr>
        </p:nvSpPr>
        <p:spPr>
          <a:xfrm>
            <a:off x="628650" y="281996"/>
            <a:ext cx="7886700" cy="1325563"/>
          </a:xfrm>
        </p:spPr>
        <p:txBody>
          <a:bodyPr>
            <a:normAutofit/>
          </a:bodyPr>
          <a:lstStyle/>
          <a:p>
            <a:r>
              <a:rPr lang="en-GB" dirty="0"/>
              <a:t>Applications </a:t>
            </a:r>
            <a:r>
              <a:rPr lang="en-GB" dirty="0" smtClean="0"/>
              <a:t>– </a:t>
            </a:r>
            <a:r>
              <a:rPr lang="en-GB" i="1" dirty="0" smtClean="0"/>
              <a:t>Aromatic Substitution Position</a:t>
            </a:r>
            <a:endParaRPr lang="en-GB" dirty="0"/>
          </a:p>
        </p:txBody>
      </p:sp>
      <p:sp>
        <p:nvSpPr>
          <p:cNvPr id="3" name="Content Placeholder 2"/>
          <p:cNvSpPr>
            <a:spLocks noGrp="1"/>
          </p:cNvSpPr>
          <p:nvPr>
            <p:ph idx="1"/>
          </p:nvPr>
        </p:nvSpPr>
        <p:spPr>
          <a:xfrm>
            <a:off x="-1" y="3740728"/>
            <a:ext cx="9119149" cy="3117272"/>
          </a:xfrm>
          <a:solidFill>
            <a:schemeClr val="bg1"/>
          </a:solidFill>
        </p:spPr>
        <p:txBody>
          <a:bodyPr>
            <a:normAutofit fontScale="70000" lnSpcReduction="20000"/>
          </a:bodyPr>
          <a:lstStyle/>
          <a:p>
            <a:pPr marL="0" indent="0">
              <a:buNone/>
            </a:pPr>
            <a:r>
              <a:rPr lang="en-GB" dirty="0" smtClean="0"/>
              <a:t>Determining </a:t>
            </a:r>
            <a:r>
              <a:rPr lang="en-GB" dirty="0"/>
              <a:t>the position of substitution within a molecule can also be problematic when no direct proton–proton couplings </a:t>
            </a:r>
            <a:r>
              <a:rPr lang="en-GB" dirty="0" smtClean="0"/>
              <a:t>exist.</a:t>
            </a:r>
          </a:p>
          <a:p>
            <a:pPr marL="0" indent="0">
              <a:buNone/>
            </a:pPr>
            <a:r>
              <a:rPr lang="en-GB" dirty="0" smtClean="0"/>
              <a:t>Particularly </a:t>
            </a:r>
            <a:r>
              <a:rPr lang="en-GB" dirty="0"/>
              <a:t>when dealing with aromatic systems, the NOE can often provide unambiguous solutions. These systems are particularly favourable because they are restricted to being planar and, hence, it is usually safe to assume that nearest neighbours will be those on adjacent positions in the ring. </a:t>
            </a:r>
            <a:endParaRPr lang="en-GB" dirty="0" smtClean="0"/>
          </a:p>
          <a:p>
            <a:pPr marL="0" indent="0">
              <a:buNone/>
            </a:pPr>
            <a:r>
              <a:rPr lang="en-GB" dirty="0" smtClean="0"/>
              <a:t>Prior </a:t>
            </a:r>
            <a:r>
              <a:rPr lang="en-GB" dirty="0"/>
              <a:t>to the use of the NOE, differentiation was possible only through chemical degradation or through empirical rules based on differences in the small (&lt;1.5 Hz) H2–H5 coupling </a:t>
            </a:r>
            <a:r>
              <a:rPr lang="en-GB" dirty="0" smtClean="0"/>
              <a:t>constant.</a:t>
            </a:r>
          </a:p>
          <a:p>
            <a:pPr marL="0" indent="0">
              <a:buNone/>
            </a:pPr>
            <a:r>
              <a:rPr lang="en-GB" dirty="0" smtClean="0"/>
              <a:t>An </a:t>
            </a:r>
            <a:r>
              <a:rPr lang="en-GB" dirty="0"/>
              <a:t>alternative approach to consider nowadays in such cases would be to establish connectivity by identifying long-range proton–carbon correlations across the heteroatom via the heteronuclear multiple bond correlation (HMBC) </a:t>
            </a:r>
            <a:r>
              <a:rPr lang="en-GB" dirty="0" smtClean="0"/>
              <a:t>experiment.</a:t>
            </a:r>
            <a:endParaRPr lang="en-GB" dirty="0"/>
          </a:p>
        </p:txBody>
      </p:sp>
    </p:spTree>
    <p:extLst>
      <p:ext uri="{BB962C8B-B14F-4D97-AF65-F5344CB8AC3E}">
        <p14:creationId xmlns:p14="http://schemas.microsoft.com/office/powerpoint/2010/main" val="29959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4818" y="712358"/>
            <a:ext cx="8283976" cy="4232800"/>
          </a:xfrm>
          <a:prstGeom prst="rect">
            <a:avLst/>
          </a:prstGeom>
        </p:spPr>
      </p:pic>
      <p:sp>
        <p:nvSpPr>
          <p:cNvPr id="2" name="Title 1"/>
          <p:cNvSpPr>
            <a:spLocks noGrp="1"/>
          </p:cNvSpPr>
          <p:nvPr>
            <p:ph type="title"/>
          </p:nvPr>
        </p:nvSpPr>
        <p:spPr/>
        <p:txBody>
          <a:bodyPr>
            <a:normAutofit/>
          </a:bodyPr>
          <a:lstStyle/>
          <a:p>
            <a:r>
              <a:rPr lang="en-GB" dirty="0"/>
              <a:t>Applications </a:t>
            </a:r>
            <a:r>
              <a:rPr lang="en-GB" dirty="0" smtClean="0"/>
              <a:t>– </a:t>
            </a:r>
            <a:r>
              <a:rPr lang="en-GB" i="1" dirty="0" smtClean="0"/>
              <a:t>Substituent Configuration</a:t>
            </a:r>
            <a:endParaRPr lang="en-GB" dirty="0"/>
          </a:p>
        </p:txBody>
      </p:sp>
      <p:sp>
        <p:nvSpPr>
          <p:cNvPr id="5" name="Rectangle 4"/>
          <p:cNvSpPr/>
          <p:nvPr/>
        </p:nvSpPr>
        <p:spPr>
          <a:xfrm>
            <a:off x="4456001" y="4575826"/>
            <a:ext cx="449162" cy="369332"/>
          </a:xfrm>
          <a:prstGeom prst="rect">
            <a:avLst/>
          </a:prstGeom>
          <a:solidFill>
            <a:schemeClr val="bg1"/>
          </a:solidFill>
        </p:spPr>
        <p:txBody>
          <a:bodyPr wrap="none">
            <a:spAutoFit/>
          </a:bodyPr>
          <a:lstStyle/>
          <a:p>
            <a:r>
              <a:rPr lang="en-GB" i="1" dirty="0"/>
              <a:t> </a:t>
            </a:r>
            <a:r>
              <a:rPr lang="en-GB" i="1" dirty="0" smtClean="0"/>
              <a:t>    </a:t>
            </a:r>
            <a:endParaRPr lang="en-GB" dirty="0"/>
          </a:p>
        </p:txBody>
      </p:sp>
      <p:sp>
        <p:nvSpPr>
          <p:cNvPr id="3" name="Content Placeholder 2"/>
          <p:cNvSpPr>
            <a:spLocks noGrp="1"/>
          </p:cNvSpPr>
          <p:nvPr>
            <p:ph idx="1"/>
          </p:nvPr>
        </p:nvSpPr>
        <p:spPr>
          <a:xfrm>
            <a:off x="0" y="3671459"/>
            <a:ext cx="9144000" cy="3325090"/>
          </a:xfrm>
        </p:spPr>
        <p:txBody>
          <a:bodyPr>
            <a:normAutofit fontScale="77500" lnSpcReduction="20000"/>
          </a:bodyPr>
          <a:lstStyle/>
          <a:p>
            <a:r>
              <a:rPr lang="en-GB" dirty="0" smtClean="0"/>
              <a:t>Arguably </a:t>
            </a:r>
            <a:r>
              <a:rPr lang="en-GB" dirty="0"/>
              <a:t>the most common problem the NOE is </a:t>
            </a:r>
            <a:r>
              <a:rPr lang="en-GB" dirty="0" smtClean="0"/>
              <a:t/>
            </a:r>
            <a:br>
              <a:rPr lang="en-GB" dirty="0" smtClean="0"/>
            </a:br>
            <a:r>
              <a:rPr lang="en-GB" dirty="0" smtClean="0"/>
              <a:t>used to address </a:t>
            </a:r>
            <a:r>
              <a:rPr lang="en-GB" dirty="0"/>
              <a:t>in synthetic chemistry, is the </a:t>
            </a:r>
            <a:r>
              <a:rPr lang="en-GB" dirty="0" smtClean="0"/>
              <a:t/>
            </a:r>
            <a:br>
              <a:rPr lang="en-GB" dirty="0" smtClean="0"/>
            </a:br>
            <a:r>
              <a:rPr lang="en-GB" dirty="0" smtClean="0"/>
              <a:t>relative configuration of </a:t>
            </a:r>
            <a:r>
              <a:rPr lang="en-GB" dirty="0"/>
              <a:t>substituents on ring </a:t>
            </a:r>
            <a:r>
              <a:rPr lang="en-GB" dirty="0" smtClean="0"/>
              <a:t/>
            </a:r>
            <a:br>
              <a:rPr lang="en-GB" dirty="0" smtClean="0"/>
            </a:br>
            <a:r>
              <a:rPr lang="en-GB" dirty="0" smtClean="0"/>
              <a:t>systems</a:t>
            </a:r>
            <a:r>
              <a:rPr lang="en-GB" dirty="0"/>
              <a:t>. </a:t>
            </a:r>
            <a:endParaRPr lang="en-GB" dirty="0" smtClean="0"/>
          </a:p>
          <a:p>
            <a:r>
              <a:rPr lang="en-GB" dirty="0" smtClean="0"/>
              <a:t>For six-membered rings in particular, direct analysis </a:t>
            </a:r>
            <a:br>
              <a:rPr lang="en-GB" dirty="0" smtClean="0"/>
            </a:br>
            <a:r>
              <a:rPr lang="en-GB" dirty="0" smtClean="0"/>
              <a:t>of proton-coupling constants within the ring can in itself be informative because of the generally distinct differences in </a:t>
            </a:r>
            <a:r>
              <a:rPr lang="en-GB" i="1" dirty="0" smtClean="0"/>
              <a:t>axial</a:t>
            </a:r>
            <a:r>
              <a:rPr lang="en-GB" dirty="0" smtClean="0"/>
              <a:t>–</a:t>
            </a:r>
            <a:r>
              <a:rPr lang="en-GB" i="1" dirty="0" smtClean="0"/>
              <a:t>axial versus axial</a:t>
            </a:r>
            <a:r>
              <a:rPr lang="en-GB" dirty="0" smtClean="0"/>
              <a:t>– </a:t>
            </a:r>
            <a:r>
              <a:rPr lang="en-GB" i="1" dirty="0" err="1" smtClean="0"/>
              <a:t>equitorial</a:t>
            </a:r>
            <a:r>
              <a:rPr lang="en-GB" dirty="0" smtClean="0"/>
              <a:t>/</a:t>
            </a:r>
            <a:r>
              <a:rPr lang="en-GB" i="1" dirty="0" err="1" smtClean="0"/>
              <a:t>equitorial</a:t>
            </a:r>
            <a:r>
              <a:rPr lang="en-GB" dirty="0" smtClean="0"/>
              <a:t>–</a:t>
            </a:r>
            <a:r>
              <a:rPr lang="en-GB" i="1" dirty="0" err="1" smtClean="0"/>
              <a:t>equitorial</a:t>
            </a:r>
            <a:r>
              <a:rPr lang="en-GB" i="1" dirty="0" smtClean="0"/>
              <a:t> </a:t>
            </a:r>
            <a:r>
              <a:rPr lang="en-GB" dirty="0" smtClean="0"/>
              <a:t>coupling constants in chair conformations </a:t>
            </a:r>
            <a:br>
              <a:rPr lang="en-GB" dirty="0" smtClean="0"/>
            </a:br>
            <a:r>
              <a:rPr lang="en-GB" dirty="0" smtClean="0"/>
              <a:t>(</a:t>
            </a:r>
            <a:r>
              <a:rPr lang="en-GB" dirty="0" err="1" smtClean="0"/>
              <a:t>eg</a:t>
            </a:r>
            <a:r>
              <a:rPr lang="en-GB" dirty="0" smtClean="0"/>
              <a:t> </a:t>
            </a:r>
            <a:r>
              <a:rPr lang="en-GB" i="1" dirty="0" err="1" smtClean="0"/>
              <a:t>ax</a:t>
            </a:r>
            <a:r>
              <a:rPr lang="en-GB" dirty="0" smtClean="0"/>
              <a:t>–</a:t>
            </a:r>
            <a:r>
              <a:rPr lang="en-GB" i="1" dirty="0" err="1" smtClean="0"/>
              <a:t>ax</a:t>
            </a:r>
            <a:r>
              <a:rPr lang="en-GB" i="1" dirty="0" smtClean="0"/>
              <a:t> </a:t>
            </a:r>
            <a:r>
              <a:rPr lang="en-GB" dirty="0" smtClean="0"/>
              <a:t>≈ 10–12 Hz, </a:t>
            </a:r>
            <a:r>
              <a:rPr lang="en-GB" i="1" dirty="0" err="1" smtClean="0"/>
              <a:t>ax</a:t>
            </a:r>
            <a:r>
              <a:rPr lang="en-GB" dirty="0" smtClean="0"/>
              <a:t>–</a:t>
            </a:r>
            <a:r>
              <a:rPr lang="en-GB" i="1" dirty="0" err="1" smtClean="0"/>
              <a:t>eq</a:t>
            </a:r>
            <a:r>
              <a:rPr lang="en-GB" dirty="0" smtClean="0"/>
              <a:t>/</a:t>
            </a:r>
            <a:r>
              <a:rPr lang="en-GB" i="1" dirty="0" err="1" smtClean="0"/>
              <a:t>eq</a:t>
            </a:r>
            <a:r>
              <a:rPr lang="en-GB" dirty="0" smtClean="0"/>
              <a:t>–</a:t>
            </a:r>
            <a:r>
              <a:rPr lang="en-GB" i="1" dirty="0" err="1" smtClean="0"/>
              <a:t>eq</a:t>
            </a:r>
            <a:r>
              <a:rPr lang="en-GB" i="1" dirty="0" smtClean="0"/>
              <a:t> </a:t>
            </a:r>
            <a:r>
              <a:rPr lang="en-GB" dirty="0" smtClean="0"/>
              <a:t>≈ 2–5 Hz). </a:t>
            </a:r>
          </a:p>
          <a:p>
            <a:r>
              <a:rPr lang="en-GB" dirty="0" smtClean="0"/>
              <a:t>However</a:t>
            </a:r>
            <a:r>
              <a:rPr lang="en-GB" dirty="0"/>
              <a:t>, in determination of the orientation of the methyl group </a:t>
            </a:r>
            <a:r>
              <a:rPr lang="en-GB" dirty="0" smtClean="0"/>
              <a:t>here</a:t>
            </a:r>
            <a:r>
              <a:rPr lang="en-GB" b="1" dirty="0" smtClean="0"/>
              <a:t> </a:t>
            </a:r>
            <a:r>
              <a:rPr lang="en-GB" dirty="0"/>
              <a:t>these would not have been informative, because of the similarity between </a:t>
            </a:r>
            <a:r>
              <a:rPr lang="en-GB" i="1" dirty="0" err="1"/>
              <a:t>ax</a:t>
            </a:r>
            <a:r>
              <a:rPr lang="en-GB" dirty="0"/>
              <a:t>–</a:t>
            </a:r>
            <a:r>
              <a:rPr lang="en-GB" i="1" dirty="0" err="1"/>
              <a:t>eq</a:t>
            </a:r>
            <a:r>
              <a:rPr lang="en-GB" i="1" dirty="0"/>
              <a:t> </a:t>
            </a:r>
            <a:r>
              <a:rPr lang="en-GB" dirty="0"/>
              <a:t>and </a:t>
            </a:r>
            <a:r>
              <a:rPr lang="en-GB" i="1" dirty="0" err="1"/>
              <a:t>eq</a:t>
            </a:r>
            <a:r>
              <a:rPr lang="en-GB" dirty="0"/>
              <a:t>–</a:t>
            </a:r>
            <a:r>
              <a:rPr lang="en-GB" i="1" dirty="0" err="1"/>
              <a:t>eq</a:t>
            </a:r>
            <a:r>
              <a:rPr lang="en-GB" i="1" dirty="0"/>
              <a:t> </a:t>
            </a:r>
            <a:r>
              <a:rPr lang="en-GB" dirty="0"/>
              <a:t>coupling constants. </a:t>
            </a:r>
          </a:p>
        </p:txBody>
      </p:sp>
    </p:spTree>
    <p:extLst>
      <p:ext uri="{BB962C8B-B14F-4D97-AF65-F5344CB8AC3E}">
        <p14:creationId xmlns:p14="http://schemas.microsoft.com/office/powerpoint/2010/main" val="75298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Introducing NOE</a:t>
            </a:r>
          </a:p>
        </p:txBody>
      </p:sp>
      <p:sp>
        <p:nvSpPr>
          <p:cNvPr id="3" name="Content Placeholder 2"/>
          <p:cNvSpPr>
            <a:spLocks noGrp="1"/>
          </p:cNvSpPr>
          <p:nvPr>
            <p:ph idx="1"/>
          </p:nvPr>
        </p:nvSpPr>
        <p:spPr/>
        <p:txBody>
          <a:bodyPr/>
          <a:lstStyle/>
          <a:p>
            <a:r>
              <a:rPr lang="en-GB" dirty="0"/>
              <a:t>The nuclear </a:t>
            </a:r>
            <a:r>
              <a:rPr lang="en-GB" dirty="0" err="1"/>
              <a:t>Overhauser</a:t>
            </a:r>
            <a:r>
              <a:rPr lang="en-GB" dirty="0"/>
              <a:t> effect</a:t>
            </a:r>
          </a:p>
          <a:p>
            <a:r>
              <a:rPr lang="en-GB" dirty="0" smtClean="0"/>
              <a:t>Previously </a:t>
            </a:r>
            <a:r>
              <a:rPr lang="en-GB" dirty="0" smtClean="0"/>
              <a:t>we have looked at experiments that exploit ‘scalar’ coupling</a:t>
            </a:r>
          </a:p>
          <a:p>
            <a:r>
              <a:rPr lang="en-GB" dirty="0" smtClean="0"/>
              <a:t>NOE interactions occur through dipolar coupling</a:t>
            </a:r>
          </a:p>
          <a:p>
            <a:r>
              <a:rPr lang="en-GB" dirty="0" smtClean="0"/>
              <a:t>NOE is normally used after the majority of the structure of a molecule has been characterised.</a:t>
            </a:r>
          </a:p>
          <a:p>
            <a:r>
              <a:rPr lang="en-GB" dirty="0" smtClean="0"/>
              <a:t>NOE is also used routinely for sensitivity enhancement </a:t>
            </a:r>
            <a:endParaRPr lang="en-GB" dirty="0"/>
          </a:p>
        </p:txBody>
      </p:sp>
    </p:spTree>
    <p:extLst>
      <p:ext uri="{BB962C8B-B14F-4D97-AF65-F5344CB8AC3E}">
        <p14:creationId xmlns:p14="http://schemas.microsoft.com/office/powerpoint/2010/main" val="165260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2909455"/>
            <a:ext cx="9144000" cy="3948544"/>
          </a:xfrm>
        </p:spPr>
        <p:txBody>
          <a:bodyPr>
            <a:normAutofit/>
          </a:bodyPr>
          <a:lstStyle/>
          <a:p>
            <a:r>
              <a:rPr lang="en-GB" dirty="0"/>
              <a:t>Vicinal couplings in five-membered rings generally offer greater ambiguity in defining relative configurations and here careful NOE measurements are also required since </a:t>
            </a:r>
            <a:r>
              <a:rPr lang="en-GB" i="1" dirty="0"/>
              <a:t>cis </a:t>
            </a:r>
            <a:r>
              <a:rPr lang="en-GB" dirty="0"/>
              <a:t>and </a:t>
            </a:r>
            <a:r>
              <a:rPr lang="en-GB" i="1" dirty="0"/>
              <a:t>trans </a:t>
            </a:r>
            <a:r>
              <a:rPr lang="en-GB" dirty="0"/>
              <a:t>NOEs between adjacent protons are often of similar magnitude. </a:t>
            </a:r>
            <a:endParaRPr lang="en-GB" dirty="0" smtClean="0"/>
          </a:p>
          <a:p>
            <a:r>
              <a:rPr lang="en-GB" dirty="0" smtClean="0"/>
              <a:t>In </a:t>
            </a:r>
            <a:r>
              <a:rPr lang="en-GB" dirty="0"/>
              <a:t>these cases it is wise to collect as many NOE enhancements as is possible for the sample and to ensure self-consistency over all of these within the proposed stereochemistry</a:t>
            </a:r>
            <a:r>
              <a:rPr lang="en-GB" dirty="0" smtClean="0"/>
              <a:t>.</a:t>
            </a:r>
          </a:p>
        </p:txBody>
      </p:sp>
      <p:pic>
        <p:nvPicPr>
          <p:cNvPr id="4" name="Picture 3"/>
          <p:cNvPicPr>
            <a:picLocks noChangeAspect="1"/>
          </p:cNvPicPr>
          <p:nvPr/>
        </p:nvPicPr>
        <p:blipFill>
          <a:blip r:embed="rId2"/>
          <a:stretch>
            <a:fillRect/>
          </a:stretch>
        </p:blipFill>
        <p:spPr>
          <a:xfrm>
            <a:off x="513250" y="0"/>
            <a:ext cx="8218924" cy="2909455"/>
          </a:xfrm>
          <a:prstGeom prst="rect">
            <a:avLst/>
          </a:prstGeom>
        </p:spPr>
      </p:pic>
    </p:spTree>
    <p:extLst>
      <p:ext uri="{BB962C8B-B14F-4D97-AF65-F5344CB8AC3E}">
        <p14:creationId xmlns:p14="http://schemas.microsoft.com/office/powerpoint/2010/main" val="1132239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08250" y="1088570"/>
            <a:ext cx="4466475" cy="4156534"/>
          </a:xfrm>
          <a:prstGeom prst="rect">
            <a:avLst/>
          </a:prstGeom>
        </p:spPr>
      </p:pic>
      <p:sp>
        <p:nvSpPr>
          <p:cNvPr id="2" name="Title 1"/>
          <p:cNvSpPr>
            <a:spLocks noGrp="1"/>
          </p:cNvSpPr>
          <p:nvPr>
            <p:ph type="title"/>
          </p:nvPr>
        </p:nvSpPr>
        <p:spPr/>
        <p:txBody>
          <a:bodyPr/>
          <a:lstStyle/>
          <a:p>
            <a:r>
              <a:rPr lang="en-GB" dirty="0"/>
              <a:t>Applications </a:t>
            </a:r>
            <a:r>
              <a:rPr lang="en-GB" dirty="0" smtClean="0"/>
              <a:t>– </a:t>
            </a:r>
            <a:r>
              <a:rPr lang="en-GB" i="1" dirty="0" smtClean="0"/>
              <a:t>Resonance </a:t>
            </a:r>
            <a:r>
              <a:rPr lang="en-GB" i="1" dirty="0"/>
              <a:t>Assignment </a:t>
            </a:r>
            <a:endParaRPr lang="en-GB" dirty="0"/>
          </a:p>
        </p:txBody>
      </p:sp>
      <p:sp>
        <p:nvSpPr>
          <p:cNvPr id="3" name="Content Placeholder 2"/>
          <p:cNvSpPr>
            <a:spLocks noGrp="1"/>
          </p:cNvSpPr>
          <p:nvPr>
            <p:ph idx="1"/>
          </p:nvPr>
        </p:nvSpPr>
        <p:spPr>
          <a:xfrm>
            <a:off x="0" y="1825624"/>
            <a:ext cx="9144000" cy="5032375"/>
          </a:xfrm>
        </p:spPr>
        <p:txBody>
          <a:bodyPr>
            <a:normAutofit fontScale="92500" lnSpcReduction="10000"/>
          </a:bodyPr>
          <a:lstStyle/>
          <a:p>
            <a:r>
              <a:rPr lang="en-GB" dirty="0" smtClean="0"/>
              <a:t>Most NOE </a:t>
            </a:r>
            <a:r>
              <a:rPr lang="en-GB" dirty="0"/>
              <a:t>studies </a:t>
            </a:r>
            <a:r>
              <a:rPr lang="en-GB" dirty="0" smtClean="0"/>
              <a:t>first require</a:t>
            </a:r>
            <a:br>
              <a:rPr lang="en-GB" dirty="0" smtClean="0"/>
            </a:br>
            <a:r>
              <a:rPr lang="en-GB" dirty="0" smtClean="0"/>
              <a:t>assignment </a:t>
            </a:r>
            <a:r>
              <a:rPr lang="en-GB" dirty="0"/>
              <a:t>of the proton </a:t>
            </a:r>
            <a:r>
              <a:rPr lang="en-GB" dirty="0" smtClean="0"/>
              <a:t/>
            </a:r>
            <a:br>
              <a:rPr lang="en-GB" dirty="0" smtClean="0"/>
            </a:br>
            <a:r>
              <a:rPr lang="en-GB" dirty="0" smtClean="0"/>
              <a:t>spectrum</a:t>
            </a:r>
          </a:p>
          <a:p>
            <a:r>
              <a:rPr lang="en-GB" dirty="0" smtClean="0"/>
              <a:t>In </a:t>
            </a:r>
            <a:r>
              <a:rPr lang="en-GB" dirty="0"/>
              <a:t>some cases the NOE can </a:t>
            </a:r>
            <a:r>
              <a:rPr lang="en-GB" dirty="0" smtClean="0"/>
              <a:t>be </a:t>
            </a:r>
            <a:br>
              <a:rPr lang="en-GB" dirty="0" smtClean="0"/>
            </a:br>
            <a:r>
              <a:rPr lang="en-GB" dirty="0" smtClean="0"/>
              <a:t>used </a:t>
            </a:r>
            <a:r>
              <a:rPr lang="en-GB" dirty="0"/>
              <a:t>for resonance </a:t>
            </a:r>
            <a:r>
              <a:rPr lang="en-GB" dirty="0" smtClean="0"/>
              <a:t>assignment.</a:t>
            </a:r>
          </a:p>
          <a:p>
            <a:r>
              <a:rPr lang="en-GB" dirty="0" smtClean="0"/>
              <a:t>It </a:t>
            </a:r>
            <a:r>
              <a:rPr lang="en-GB" dirty="0"/>
              <a:t>is most likely to be of use for </a:t>
            </a:r>
            <a:r>
              <a:rPr lang="en-GB" dirty="0" smtClean="0"/>
              <a:t/>
            </a:r>
            <a:br>
              <a:rPr lang="en-GB" dirty="0" smtClean="0"/>
            </a:br>
            <a:r>
              <a:rPr lang="en-GB" dirty="0" smtClean="0"/>
              <a:t>assigning </a:t>
            </a:r>
            <a:r>
              <a:rPr lang="en-GB" dirty="0"/>
              <a:t>resonances of </a:t>
            </a:r>
            <a:r>
              <a:rPr lang="en-GB" dirty="0" smtClean="0"/>
              <a:t>isolated</a:t>
            </a:r>
            <a:br>
              <a:rPr lang="en-GB" dirty="0" smtClean="0"/>
            </a:br>
            <a:r>
              <a:rPr lang="en-GB" dirty="0" smtClean="0"/>
              <a:t>groups </a:t>
            </a:r>
            <a:r>
              <a:rPr lang="en-GB" dirty="0"/>
              <a:t>that share no proton </a:t>
            </a:r>
            <a:r>
              <a:rPr lang="en-GB" dirty="0" smtClean="0"/>
              <a:t/>
            </a:r>
            <a:br>
              <a:rPr lang="en-GB" dirty="0" smtClean="0"/>
            </a:br>
            <a:r>
              <a:rPr lang="en-GB" dirty="0" smtClean="0"/>
              <a:t>scalar </a:t>
            </a:r>
            <a:r>
              <a:rPr lang="en-GB" dirty="0"/>
              <a:t>couplings, although it is </a:t>
            </a:r>
            <a:r>
              <a:rPr lang="en-GB" dirty="0" smtClean="0"/>
              <a:t/>
            </a:r>
            <a:br>
              <a:rPr lang="en-GB" dirty="0" smtClean="0"/>
            </a:br>
            <a:r>
              <a:rPr lang="en-GB" dirty="0" smtClean="0"/>
              <a:t>by </a:t>
            </a:r>
            <a:r>
              <a:rPr lang="en-GB" dirty="0"/>
              <a:t>no means limited to this. </a:t>
            </a:r>
            <a:endParaRPr lang="en-GB" dirty="0" smtClean="0"/>
          </a:p>
          <a:p>
            <a:r>
              <a:rPr lang="en-GB" dirty="0" smtClean="0"/>
              <a:t>The </a:t>
            </a:r>
            <a:r>
              <a:rPr lang="en-GB" dirty="0"/>
              <a:t>use of long-range heteronuclear correlation experiments should also be considered when addressing such problems, and </a:t>
            </a:r>
            <a:r>
              <a:rPr lang="en-GB" dirty="0" smtClean="0"/>
              <a:t>may </a:t>
            </a:r>
            <a:r>
              <a:rPr lang="en-GB" dirty="0"/>
              <a:t>be needed in determination of the gross structure in the first place. </a:t>
            </a:r>
          </a:p>
        </p:txBody>
      </p:sp>
    </p:spTree>
    <p:extLst>
      <p:ext uri="{BB962C8B-B14F-4D97-AF65-F5344CB8AC3E}">
        <p14:creationId xmlns:p14="http://schemas.microsoft.com/office/powerpoint/2010/main" val="97342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85" y="323561"/>
            <a:ext cx="7886700" cy="1325563"/>
          </a:xfrm>
        </p:spPr>
        <p:txBody>
          <a:bodyPr>
            <a:normAutofit/>
          </a:bodyPr>
          <a:lstStyle/>
          <a:p>
            <a:r>
              <a:rPr lang="en-GB" dirty="0"/>
              <a:t>Applications – </a:t>
            </a:r>
            <a:r>
              <a:rPr lang="en-GB" dirty="0" smtClean="0"/>
              <a:t>Endo </a:t>
            </a:r>
            <a:r>
              <a:rPr lang="en-GB" i="1" dirty="0"/>
              <a:t>versus </a:t>
            </a:r>
            <a:r>
              <a:rPr lang="en-GB" dirty="0"/>
              <a:t>Exo </a:t>
            </a:r>
            <a:r>
              <a:rPr lang="en-GB" i="1" dirty="0"/>
              <a:t>Adducts </a:t>
            </a:r>
            <a:endParaRPr lang="en-GB" dirty="0"/>
          </a:p>
        </p:txBody>
      </p:sp>
      <p:sp>
        <p:nvSpPr>
          <p:cNvPr id="3" name="Content Placeholder 2"/>
          <p:cNvSpPr>
            <a:spLocks noGrp="1"/>
          </p:cNvSpPr>
          <p:nvPr>
            <p:ph idx="1"/>
          </p:nvPr>
        </p:nvSpPr>
        <p:spPr>
          <a:xfrm>
            <a:off x="0" y="1825624"/>
            <a:ext cx="9144000" cy="5032375"/>
          </a:xfrm>
        </p:spPr>
        <p:txBody>
          <a:bodyPr>
            <a:normAutofit fontScale="92500" lnSpcReduction="20000"/>
          </a:bodyPr>
          <a:lstStyle/>
          <a:p>
            <a:r>
              <a:rPr lang="en-GB" dirty="0" smtClean="0"/>
              <a:t>NOE can be </a:t>
            </a:r>
            <a:br>
              <a:rPr lang="en-GB" dirty="0" smtClean="0"/>
            </a:br>
            <a:r>
              <a:rPr lang="en-GB" dirty="0" smtClean="0"/>
              <a:t>used to </a:t>
            </a:r>
            <a:br>
              <a:rPr lang="en-GB" dirty="0" smtClean="0"/>
            </a:br>
            <a:r>
              <a:rPr lang="en-GB" dirty="0" smtClean="0"/>
              <a:t>distinguish </a:t>
            </a:r>
            <a:br>
              <a:rPr lang="en-GB" dirty="0" smtClean="0"/>
            </a:br>
            <a:r>
              <a:rPr lang="en-GB" i="1" dirty="0" err="1" smtClean="0"/>
              <a:t>exo</a:t>
            </a:r>
            <a:r>
              <a:rPr lang="en-GB" i="1" dirty="0" smtClean="0"/>
              <a:t> </a:t>
            </a:r>
            <a:r>
              <a:rPr lang="en-GB" dirty="0"/>
              <a:t>and </a:t>
            </a:r>
            <a:r>
              <a:rPr lang="en-GB" i="1" dirty="0"/>
              <a:t>endo </a:t>
            </a:r>
            <a:r>
              <a:rPr lang="en-GB" i="1" dirty="0" smtClean="0"/>
              <a:t/>
            </a:r>
            <a:br>
              <a:rPr lang="en-GB" i="1" dirty="0" smtClean="0"/>
            </a:br>
            <a:r>
              <a:rPr lang="en-GB" dirty="0" smtClean="0"/>
              <a:t>adducts </a:t>
            </a:r>
            <a:r>
              <a:rPr lang="en-GB" dirty="0"/>
              <a:t>in </a:t>
            </a:r>
            <a:r>
              <a:rPr lang="en-GB" dirty="0" smtClean="0"/>
              <a:t/>
            </a:r>
            <a:br>
              <a:rPr lang="en-GB" dirty="0" smtClean="0"/>
            </a:br>
            <a:r>
              <a:rPr lang="en-GB" dirty="0" smtClean="0"/>
              <a:t>fused </a:t>
            </a:r>
            <a:r>
              <a:rPr lang="en-GB" dirty="0"/>
              <a:t>ring </a:t>
            </a:r>
            <a:r>
              <a:rPr lang="en-GB" dirty="0" smtClean="0"/>
              <a:t/>
            </a:r>
            <a:br>
              <a:rPr lang="en-GB" dirty="0" smtClean="0"/>
            </a:br>
            <a:r>
              <a:rPr lang="en-GB" dirty="0" smtClean="0"/>
              <a:t>systems </a:t>
            </a:r>
          </a:p>
          <a:p>
            <a:r>
              <a:rPr lang="en-GB" dirty="0" smtClean="0"/>
              <a:t>In such cases the NOE patterns observed between the proton(s) at the junction and those on the adjacent rings can often provide an unambiguous </a:t>
            </a:r>
            <a:r>
              <a:rPr lang="en-GB" dirty="0" err="1" smtClean="0"/>
              <a:t>stereochemical</a:t>
            </a:r>
            <a:r>
              <a:rPr lang="en-GB" dirty="0" smtClean="0"/>
              <a:t> assignment.</a:t>
            </a:r>
          </a:p>
          <a:p>
            <a:r>
              <a:rPr lang="en-GB" dirty="0" smtClean="0"/>
              <a:t>Here </a:t>
            </a:r>
            <a:r>
              <a:rPr lang="en-GB" dirty="0"/>
              <a:t>the bridgehead proton was in fact too heavily overlapped with an adjacent resonance to be selectively saturated, although NOEs on to this were quite distinct. </a:t>
            </a:r>
            <a:endParaRPr lang="en-GB" dirty="0" smtClean="0"/>
          </a:p>
          <a:p>
            <a:r>
              <a:rPr lang="en-GB" dirty="0" smtClean="0"/>
              <a:t>When </a:t>
            </a:r>
            <a:r>
              <a:rPr lang="en-GB" dirty="0"/>
              <a:t>bridgehead protons cannot be used at all, or if non-existent, the assignment must then rely on the observation of NOEs between ring protons on either side of the junction. </a:t>
            </a:r>
          </a:p>
        </p:txBody>
      </p:sp>
      <p:pic>
        <p:nvPicPr>
          <p:cNvPr id="4" name="Picture 3"/>
          <p:cNvPicPr>
            <a:picLocks noChangeAspect="1"/>
          </p:cNvPicPr>
          <p:nvPr/>
        </p:nvPicPr>
        <p:blipFill>
          <a:blip r:embed="rId2"/>
          <a:stretch>
            <a:fillRect/>
          </a:stretch>
        </p:blipFill>
        <p:spPr>
          <a:xfrm>
            <a:off x="2456258" y="1150293"/>
            <a:ext cx="6798582" cy="2631981"/>
          </a:xfrm>
          <a:prstGeom prst="rect">
            <a:avLst/>
          </a:prstGeom>
        </p:spPr>
      </p:pic>
    </p:spTree>
    <p:extLst>
      <p:ext uri="{BB962C8B-B14F-4D97-AF65-F5344CB8AC3E}">
        <p14:creationId xmlns:p14="http://schemas.microsoft.com/office/powerpoint/2010/main" val="282832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Applications </a:t>
            </a:r>
            <a:r>
              <a:rPr lang="en-GB" dirty="0" smtClean="0"/>
              <a:t>–</a:t>
            </a:r>
            <a:r>
              <a:rPr lang="en-GB" i="1" dirty="0" smtClean="0"/>
              <a:t> </a:t>
            </a:r>
            <a:r>
              <a:rPr lang="en-GB" i="1" dirty="0"/>
              <a:t>Conformational </a:t>
            </a:r>
            <a:r>
              <a:rPr lang="en-GB" i="1" dirty="0" smtClean="0"/>
              <a:t>Preference</a:t>
            </a:r>
            <a:endParaRPr lang="en-GB" dirty="0"/>
          </a:p>
        </p:txBody>
      </p:sp>
      <p:sp>
        <p:nvSpPr>
          <p:cNvPr id="3" name="Content Placeholder 2"/>
          <p:cNvSpPr>
            <a:spLocks noGrp="1"/>
          </p:cNvSpPr>
          <p:nvPr>
            <p:ph idx="1"/>
          </p:nvPr>
        </p:nvSpPr>
        <p:spPr>
          <a:xfrm>
            <a:off x="0" y="1825624"/>
            <a:ext cx="9144000" cy="5032375"/>
          </a:xfrm>
        </p:spPr>
        <p:txBody>
          <a:bodyPr>
            <a:normAutofit fontScale="85000" lnSpcReduction="20000"/>
          </a:bodyPr>
          <a:lstStyle/>
          <a:p>
            <a:r>
              <a:rPr lang="en-GB" dirty="0" smtClean="0"/>
              <a:t>The </a:t>
            </a:r>
            <a:r>
              <a:rPr lang="en-GB" dirty="0"/>
              <a:t>definition of a favoured </a:t>
            </a:r>
            <a:r>
              <a:rPr lang="en-GB" dirty="0" smtClean="0"/>
              <a:t/>
            </a:r>
            <a:br>
              <a:rPr lang="en-GB" dirty="0" smtClean="0"/>
            </a:br>
            <a:r>
              <a:rPr lang="en-GB" dirty="0" smtClean="0"/>
              <a:t>conformation </a:t>
            </a:r>
            <a:r>
              <a:rPr lang="en-GB" dirty="0"/>
              <a:t>in </a:t>
            </a:r>
            <a:r>
              <a:rPr lang="en-GB" dirty="0" smtClean="0"/>
              <a:t>small</a:t>
            </a:r>
            <a:r>
              <a:rPr lang="en-GB" dirty="0"/>
              <a:t>, flexible </a:t>
            </a:r>
            <a:r>
              <a:rPr lang="en-GB" dirty="0" smtClean="0"/>
              <a:t/>
            </a:r>
            <a:br>
              <a:rPr lang="en-GB" dirty="0" smtClean="0"/>
            </a:br>
            <a:r>
              <a:rPr lang="en-GB" dirty="0" smtClean="0"/>
              <a:t>molecules </a:t>
            </a:r>
            <a:r>
              <a:rPr lang="en-GB" dirty="0"/>
              <a:t>by use of the NOE </a:t>
            </a:r>
            <a:r>
              <a:rPr lang="en-GB" dirty="0" smtClean="0"/>
              <a:t/>
            </a:r>
            <a:br>
              <a:rPr lang="en-GB" dirty="0" smtClean="0"/>
            </a:br>
            <a:r>
              <a:rPr lang="en-GB" dirty="0" smtClean="0"/>
              <a:t>is very difficult.</a:t>
            </a:r>
          </a:p>
          <a:p>
            <a:r>
              <a:rPr lang="en-GB" dirty="0" smtClean="0"/>
              <a:t>Rapid </a:t>
            </a:r>
            <a:r>
              <a:rPr lang="en-GB" dirty="0"/>
              <a:t>interchange between </a:t>
            </a:r>
            <a:r>
              <a:rPr lang="en-GB" dirty="0" smtClean="0"/>
              <a:t>many </a:t>
            </a:r>
            <a:br>
              <a:rPr lang="en-GB" dirty="0" smtClean="0"/>
            </a:br>
            <a:r>
              <a:rPr lang="en-GB" dirty="0" smtClean="0"/>
              <a:t>possible conformations means the NOE </a:t>
            </a:r>
            <a:br>
              <a:rPr lang="en-GB" dirty="0" smtClean="0"/>
            </a:br>
            <a:r>
              <a:rPr lang="en-GB" dirty="0" smtClean="0"/>
              <a:t>will </a:t>
            </a:r>
            <a:r>
              <a:rPr lang="en-GB" dirty="0"/>
              <a:t>represent </a:t>
            </a:r>
            <a:r>
              <a:rPr lang="en-GB" dirty="0" smtClean="0"/>
              <a:t>a </a:t>
            </a:r>
            <a:r>
              <a:rPr lang="en-GB" dirty="0"/>
              <a:t>weighted </a:t>
            </a:r>
            <a:r>
              <a:rPr lang="en-GB" dirty="0" smtClean="0"/>
              <a:t>average </a:t>
            </a:r>
            <a:r>
              <a:rPr lang="en-GB" dirty="0"/>
              <a:t>of </a:t>
            </a:r>
            <a:r>
              <a:rPr lang="en-GB" dirty="0" smtClean="0"/>
              <a:t/>
            </a:r>
            <a:br>
              <a:rPr lang="en-GB" dirty="0" smtClean="0"/>
            </a:br>
            <a:r>
              <a:rPr lang="en-GB" dirty="0" err="1" smtClean="0"/>
              <a:t>internuclear</a:t>
            </a:r>
            <a:r>
              <a:rPr lang="en-GB" dirty="0" smtClean="0"/>
              <a:t> </a:t>
            </a:r>
            <a:r>
              <a:rPr lang="en-GB" dirty="0"/>
              <a:t>separations </a:t>
            </a:r>
            <a:br>
              <a:rPr lang="en-GB" dirty="0"/>
            </a:br>
            <a:r>
              <a:rPr lang="en-GB" dirty="0" smtClean="0"/>
              <a:t>present </a:t>
            </a:r>
            <a:r>
              <a:rPr lang="en-GB" dirty="0"/>
              <a:t>within the conformers. </a:t>
            </a:r>
            <a:endParaRPr lang="en-GB" dirty="0" smtClean="0"/>
          </a:p>
          <a:p>
            <a:r>
              <a:rPr lang="en-GB" dirty="0" smtClean="0"/>
              <a:t>When </a:t>
            </a:r>
            <a:r>
              <a:rPr lang="en-GB" dirty="0"/>
              <a:t>restricted conformational </a:t>
            </a:r>
            <a:r>
              <a:rPr lang="en-GB" dirty="0" smtClean="0"/>
              <a:t/>
            </a:r>
            <a:br>
              <a:rPr lang="en-GB" dirty="0" smtClean="0"/>
            </a:br>
            <a:r>
              <a:rPr lang="en-GB" dirty="0" smtClean="0"/>
              <a:t>processes lead to one </a:t>
            </a:r>
            <a:r>
              <a:rPr lang="en-GB" dirty="0"/>
              <a:t>conformation </a:t>
            </a:r>
            <a:r>
              <a:rPr lang="en-GB" dirty="0" smtClean="0"/>
              <a:t/>
            </a:r>
            <a:br>
              <a:rPr lang="en-GB" dirty="0" smtClean="0"/>
            </a:br>
            <a:r>
              <a:rPr lang="en-GB" dirty="0" smtClean="0"/>
              <a:t>being strongly favoured</a:t>
            </a:r>
            <a:r>
              <a:rPr lang="en-GB" dirty="0"/>
              <a:t>, </a:t>
            </a:r>
            <a:r>
              <a:rPr lang="en-GB" dirty="0" smtClean="0"/>
              <a:t>sufficient NOE </a:t>
            </a:r>
            <a:r>
              <a:rPr lang="en-GB" dirty="0"/>
              <a:t>data may be </a:t>
            </a:r>
            <a:r>
              <a:rPr lang="en-GB" dirty="0" smtClean="0"/>
              <a:t>available </a:t>
            </a:r>
            <a:r>
              <a:rPr lang="en-GB" dirty="0"/>
              <a:t>which allow this to </a:t>
            </a:r>
            <a:r>
              <a:rPr lang="en-GB" dirty="0" smtClean="0"/>
              <a:t>be defined</a:t>
            </a:r>
            <a:r>
              <a:rPr lang="en-GB" dirty="0"/>
              <a:t>. </a:t>
            </a:r>
            <a:endParaRPr lang="en-GB" dirty="0" smtClean="0"/>
          </a:p>
          <a:p>
            <a:r>
              <a:rPr lang="en-GB" dirty="0"/>
              <a:t>E</a:t>
            </a:r>
            <a:r>
              <a:rPr lang="en-GB" dirty="0" smtClean="0"/>
              <a:t>xamples include the </a:t>
            </a:r>
            <a:r>
              <a:rPr lang="en-GB" dirty="0"/>
              <a:t>differentiation of chair and boat </a:t>
            </a:r>
            <a:r>
              <a:rPr lang="en-GB" dirty="0" smtClean="0"/>
              <a:t> conformers </a:t>
            </a:r>
            <a:r>
              <a:rPr lang="en-GB" dirty="0"/>
              <a:t>of </a:t>
            </a:r>
            <a:r>
              <a:rPr lang="en-GB" dirty="0" err="1"/>
              <a:t>cyclohexanes</a:t>
            </a:r>
            <a:r>
              <a:rPr lang="en-GB" dirty="0"/>
              <a:t> or of slowly interconverting </a:t>
            </a:r>
            <a:r>
              <a:rPr lang="en-GB" dirty="0" smtClean="0"/>
              <a:t> </a:t>
            </a:r>
            <a:r>
              <a:rPr lang="en-GB" dirty="0" err="1" smtClean="0"/>
              <a:t>rotamers</a:t>
            </a:r>
            <a:r>
              <a:rPr lang="en-GB" dirty="0"/>
              <a:t>. </a:t>
            </a:r>
            <a:endParaRPr lang="en-GB" dirty="0" smtClean="0"/>
          </a:p>
          <a:p>
            <a:r>
              <a:rPr lang="en-GB" dirty="0" smtClean="0"/>
              <a:t>Specific </a:t>
            </a:r>
            <a:r>
              <a:rPr lang="en-GB" dirty="0"/>
              <a:t>conformations may also be favoured in the presence </a:t>
            </a:r>
            <a:r>
              <a:rPr lang="en-GB" dirty="0" smtClean="0"/>
              <a:t/>
            </a:r>
            <a:br>
              <a:rPr lang="en-GB" dirty="0" smtClean="0"/>
            </a:br>
            <a:r>
              <a:rPr lang="en-GB" dirty="0" smtClean="0"/>
              <a:t>of </a:t>
            </a:r>
            <a:r>
              <a:rPr lang="en-GB" dirty="0"/>
              <a:t>steric hindrances or strong hydrogen-bonding </a:t>
            </a:r>
            <a:r>
              <a:rPr lang="en-GB" dirty="0" smtClean="0"/>
              <a:t>interactions. </a:t>
            </a:r>
            <a:endParaRPr lang="en-GB" dirty="0"/>
          </a:p>
        </p:txBody>
      </p:sp>
      <p:pic>
        <p:nvPicPr>
          <p:cNvPr id="4" name="Picture 3"/>
          <p:cNvPicPr>
            <a:picLocks noChangeAspect="1"/>
          </p:cNvPicPr>
          <p:nvPr/>
        </p:nvPicPr>
        <p:blipFill>
          <a:blip r:embed="rId2"/>
          <a:stretch>
            <a:fillRect/>
          </a:stretch>
        </p:blipFill>
        <p:spPr>
          <a:xfrm>
            <a:off x="5326500" y="997965"/>
            <a:ext cx="3817500" cy="3870534"/>
          </a:xfrm>
          <a:prstGeom prst="rect">
            <a:avLst/>
          </a:prstGeom>
        </p:spPr>
      </p:pic>
    </p:spTree>
    <p:extLst>
      <p:ext uri="{BB962C8B-B14F-4D97-AF65-F5344CB8AC3E}">
        <p14:creationId xmlns:p14="http://schemas.microsoft.com/office/powerpoint/2010/main" val="191932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Mixing</a:t>
            </a:r>
            <a:endParaRPr lang="en-GB" dirty="0"/>
          </a:p>
        </p:txBody>
      </p:sp>
      <p:pic>
        <p:nvPicPr>
          <p:cNvPr id="4" name="Picture 3"/>
          <p:cNvPicPr>
            <a:picLocks noChangeAspect="1"/>
          </p:cNvPicPr>
          <p:nvPr/>
        </p:nvPicPr>
        <p:blipFill>
          <a:blip r:embed="rId2"/>
          <a:stretch>
            <a:fillRect/>
          </a:stretch>
        </p:blipFill>
        <p:spPr>
          <a:xfrm>
            <a:off x="969817" y="1752598"/>
            <a:ext cx="6716976" cy="4246420"/>
          </a:xfrm>
          <a:prstGeom prst="rect">
            <a:avLst/>
          </a:prstGeom>
        </p:spPr>
      </p:pic>
    </p:spTree>
    <p:extLst>
      <p:ext uri="{BB962C8B-B14F-4D97-AF65-F5344CB8AC3E}">
        <p14:creationId xmlns:p14="http://schemas.microsoft.com/office/powerpoint/2010/main" val="1166240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tips </a:t>
            </a:r>
            <a:r>
              <a:rPr lang="en-GB" dirty="0" smtClean="0"/>
              <a:t>for setting </a:t>
            </a:r>
            <a:r>
              <a:rPr lang="en-GB" dirty="0" smtClean="0"/>
              <a:t>up NOE experiments</a:t>
            </a:r>
            <a:endParaRPr lang="en-GB" dirty="0"/>
          </a:p>
        </p:txBody>
      </p:sp>
      <p:sp>
        <p:nvSpPr>
          <p:cNvPr id="3" name="Content Placeholder 2"/>
          <p:cNvSpPr>
            <a:spLocks noGrp="1"/>
          </p:cNvSpPr>
          <p:nvPr>
            <p:ph idx="1"/>
          </p:nvPr>
        </p:nvSpPr>
        <p:spPr>
          <a:xfrm>
            <a:off x="0" y="1825624"/>
            <a:ext cx="9144000" cy="5032375"/>
          </a:xfrm>
        </p:spPr>
        <p:txBody>
          <a:bodyPr/>
          <a:lstStyle/>
          <a:p>
            <a:r>
              <a:rPr lang="en-GB" dirty="0"/>
              <a:t>F</a:t>
            </a:r>
            <a:r>
              <a:rPr lang="en-GB" dirty="0" smtClean="0"/>
              <a:t>or quantitative measurements, mixing </a:t>
            </a:r>
            <a:r>
              <a:rPr lang="en-GB" dirty="0"/>
              <a:t>times </a:t>
            </a:r>
            <a:r>
              <a:rPr lang="en-GB" dirty="0" smtClean="0"/>
              <a:t>must be significantly </a:t>
            </a:r>
            <a:r>
              <a:rPr lang="en-GB" dirty="0"/>
              <a:t>shorter than the </a:t>
            </a:r>
            <a:r>
              <a:rPr lang="en-GB" i="1" dirty="0"/>
              <a:t>T</a:t>
            </a:r>
            <a:r>
              <a:rPr lang="en-GB" baseline="-25000" dirty="0"/>
              <a:t>1</a:t>
            </a:r>
            <a:r>
              <a:rPr lang="en-GB" dirty="0"/>
              <a:t> relaxation time of spin </a:t>
            </a:r>
            <a:r>
              <a:rPr lang="en-GB" i="1" dirty="0"/>
              <a:t>I</a:t>
            </a:r>
            <a:r>
              <a:rPr lang="en-GB" dirty="0"/>
              <a:t> </a:t>
            </a:r>
            <a:r>
              <a:rPr lang="en-GB" dirty="0" smtClean="0"/>
              <a:t>(observed, not saturated/irradiated) must </a:t>
            </a:r>
            <a:r>
              <a:rPr lang="en-GB" dirty="0"/>
              <a:t>be </a:t>
            </a:r>
            <a:r>
              <a:rPr lang="en-GB" dirty="0" smtClean="0"/>
              <a:t>used.</a:t>
            </a:r>
          </a:p>
          <a:p>
            <a:r>
              <a:rPr lang="en-GB" dirty="0" smtClean="0"/>
              <a:t>If the </a:t>
            </a:r>
            <a:r>
              <a:rPr lang="en-GB" dirty="0"/>
              <a:t>goal is to qualitatively identify through-space correlations, as is more often the case in routine work, mixing periods comparable with </a:t>
            </a:r>
            <a:r>
              <a:rPr lang="en-GB" i="1" dirty="0"/>
              <a:t>T</a:t>
            </a:r>
            <a:r>
              <a:rPr lang="en-GB" baseline="-25000" dirty="0"/>
              <a:t>1</a:t>
            </a:r>
            <a:r>
              <a:rPr lang="en-GB" dirty="0"/>
              <a:t> provide maximum enhancements. </a:t>
            </a:r>
          </a:p>
        </p:txBody>
      </p:sp>
    </p:spTree>
    <p:extLst>
      <p:ext uri="{BB962C8B-B14F-4D97-AF65-F5344CB8AC3E}">
        <p14:creationId xmlns:p14="http://schemas.microsoft.com/office/powerpoint/2010/main" val="3740961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Rotating Frame </a:t>
            </a:r>
            <a:r>
              <a:rPr lang="en-GB" dirty="0"/>
              <a:t>NOEs </a:t>
            </a:r>
            <a:r>
              <a:rPr lang="en-GB" dirty="0" smtClean="0"/>
              <a:t>(ROESY)</a:t>
            </a:r>
            <a:endParaRPr lang="en-GB" dirty="0"/>
          </a:p>
        </p:txBody>
      </p:sp>
      <p:sp>
        <p:nvSpPr>
          <p:cNvPr id="3" name="Content Placeholder 2"/>
          <p:cNvSpPr>
            <a:spLocks noGrp="1"/>
          </p:cNvSpPr>
          <p:nvPr>
            <p:ph idx="1"/>
          </p:nvPr>
        </p:nvSpPr>
        <p:spPr>
          <a:xfrm>
            <a:off x="0" y="5389418"/>
            <a:ext cx="9144000" cy="1468582"/>
          </a:xfrm>
        </p:spPr>
        <p:txBody>
          <a:bodyPr/>
          <a:lstStyle/>
          <a:p>
            <a:r>
              <a:rPr lang="en-GB" dirty="0" smtClean="0"/>
              <a:t>An experiment (ROESY) is available that avoids the zero crossing point</a:t>
            </a:r>
            <a:endParaRPr lang="en-GB" dirty="0"/>
          </a:p>
        </p:txBody>
      </p:sp>
      <p:pic>
        <p:nvPicPr>
          <p:cNvPr id="4" name="Picture 3"/>
          <p:cNvPicPr>
            <a:picLocks noChangeAspect="1"/>
          </p:cNvPicPr>
          <p:nvPr/>
        </p:nvPicPr>
        <p:blipFill>
          <a:blip r:embed="rId2"/>
          <a:stretch>
            <a:fillRect/>
          </a:stretch>
        </p:blipFill>
        <p:spPr>
          <a:xfrm>
            <a:off x="1621913" y="1585412"/>
            <a:ext cx="5715311" cy="3605374"/>
          </a:xfrm>
          <a:prstGeom prst="rect">
            <a:avLst/>
          </a:prstGeom>
        </p:spPr>
      </p:pic>
    </p:spTree>
    <p:extLst>
      <p:ext uri="{BB962C8B-B14F-4D97-AF65-F5344CB8AC3E}">
        <p14:creationId xmlns:p14="http://schemas.microsoft.com/office/powerpoint/2010/main" val="285230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1D NOESY </a:t>
            </a:r>
          </a:p>
        </p:txBody>
      </p:sp>
      <p:sp>
        <p:nvSpPr>
          <p:cNvPr id="3" name="Content Placeholder 2"/>
          <p:cNvSpPr>
            <a:spLocks noGrp="1"/>
          </p:cNvSpPr>
          <p:nvPr>
            <p:ph idx="1"/>
          </p:nvPr>
        </p:nvSpPr>
        <p:spPr/>
        <p:txBody>
          <a:bodyPr/>
          <a:lstStyle/>
          <a:p>
            <a:r>
              <a:rPr lang="en-GB" b="1" dirty="0"/>
              <a:t>FIGURE 9.36 Selected 1D gradient NOESY spectra of the bicyclic lactam 9.11 recorded with a mixing time of 800 </a:t>
            </a:r>
            <a:r>
              <a:rPr lang="en-GB" b="1" dirty="0" err="1"/>
              <a:t>ms</a:t>
            </a:r>
            <a:r>
              <a:rPr lang="en-GB" b="1" dirty="0"/>
              <a:t>. </a:t>
            </a:r>
            <a:r>
              <a:rPr lang="en-GB" dirty="0"/>
              <a:t>Spectrum (a) is the conventional 1D spectrum, and the strong geminal H49–H4 NOE in (c) has been truncated. </a:t>
            </a: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9001" y="1193433"/>
            <a:ext cx="9162001" cy="4471134"/>
          </a:xfrm>
          <a:prstGeom prst="rect">
            <a:avLst/>
          </a:prstGeom>
        </p:spPr>
      </p:pic>
    </p:spTree>
    <p:extLst>
      <p:ext uri="{BB962C8B-B14F-4D97-AF65-F5344CB8AC3E}">
        <p14:creationId xmlns:p14="http://schemas.microsoft.com/office/powerpoint/2010/main" val="3094208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2D NOESY</a:t>
            </a:r>
            <a:endParaRPr lang="en-GB" dirty="0"/>
          </a:p>
        </p:txBody>
      </p:sp>
      <p:sp>
        <p:nvSpPr>
          <p:cNvPr id="3" name="Content Placeholder 2"/>
          <p:cNvSpPr>
            <a:spLocks noGrp="1"/>
          </p:cNvSpPr>
          <p:nvPr>
            <p:ph idx="1"/>
          </p:nvPr>
        </p:nvSpPr>
        <p:spPr>
          <a:xfrm>
            <a:off x="166255" y="5611095"/>
            <a:ext cx="3329330" cy="983673"/>
          </a:xfrm>
        </p:spPr>
        <p:txBody>
          <a:bodyPr/>
          <a:lstStyle/>
          <a:p>
            <a:pPr marL="0" indent="0">
              <a:buNone/>
            </a:pPr>
            <a:r>
              <a:rPr lang="en-GB" dirty="0" smtClean="0"/>
              <a:t>Watch out for </a:t>
            </a:r>
            <a:br>
              <a:rPr lang="en-GB" dirty="0" smtClean="0"/>
            </a:br>
            <a:r>
              <a:rPr lang="en-GB" dirty="0" smtClean="0"/>
              <a:t>chemical exchange</a:t>
            </a:r>
            <a:endParaRPr lang="en-GB" dirty="0"/>
          </a:p>
        </p:txBody>
      </p:sp>
      <p:pic>
        <p:nvPicPr>
          <p:cNvPr id="4" name="Picture 3"/>
          <p:cNvPicPr>
            <a:picLocks noChangeAspect="1"/>
          </p:cNvPicPr>
          <p:nvPr/>
        </p:nvPicPr>
        <p:blipFill>
          <a:blip r:embed="rId2"/>
          <a:stretch>
            <a:fillRect/>
          </a:stretch>
        </p:blipFill>
        <p:spPr>
          <a:xfrm>
            <a:off x="0" y="1576813"/>
            <a:ext cx="3495584" cy="3909587"/>
          </a:xfrm>
          <a:prstGeom prst="rect">
            <a:avLst/>
          </a:prstGeom>
        </p:spPr>
      </p:pic>
      <p:pic>
        <p:nvPicPr>
          <p:cNvPr id="5" name="Picture 4"/>
          <p:cNvPicPr>
            <a:picLocks noChangeAspect="1"/>
          </p:cNvPicPr>
          <p:nvPr/>
        </p:nvPicPr>
        <p:blipFill>
          <a:blip r:embed="rId3"/>
          <a:stretch>
            <a:fillRect/>
          </a:stretch>
        </p:blipFill>
        <p:spPr>
          <a:xfrm>
            <a:off x="3380509" y="49931"/>
            <a:ext cx="5749636" cy="6766503"/>
          </a:xfrm>
          <a:prstGeom prst="rect">
            <a:avLst/>
          </a:prstGeom>
        </p:spPr>
      </p:pic>
    </p:spTree>
    <p:extLst>
      <p:ext uri="{BB962C8B-B14F-4D97-AF65-F5344CB8AC3E}">
        <p14:creationId xmlns:p14="http://schemas.microsoft.com/office/powerpoint/2010/main" val="2201887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CSSF, Doubly </a:t>
            </a:r>
            <a:r>
              <a:rPr lang="en-GB" i="1" dirty="0"/>
              <a:t>Selective </a:t>
            </a:r>
            <a:r>
              <a:rPr lang="en-GB" i="1" dirty="0" smtClean="0"/>
              <a:t>TOCSY-NOESY, HSQC-NOESY, and 2D-pure shift-NOESY</a:t>
            </a:r>
            <a:endParaRPr lang="en-GB" dirty="0"/>
          </a:p>
        </p:txBody>
      </p:sp>
      <p:sp>
        <p:nvSpPr>
          <p:cNvPr id="3" name="Content Placeholder 2"/>
          <p:cNvSpPr>
            <a:spLocks noGrp="1"/>
          </p:cNvSpPr>
          <p:nvPr>
            <p:ph idx="1"/>
          </p:nvPr>
        </p:nvSpPr>
        <p:spPr>
          <a:xfrm>
            <a:off x="0" y="1825624"/>
            <a:ext cx="9144000" cy="5032375"/>
          </a:xfrm>
        </p:spPr>
        <p:txBody>
          <a:bodyPr>
            <a:normAutofit fontScale="85000" lnSpcReduction="10000"/>
          </a:bodyPr>
          <a:lstStyle/>
          <a:p>
            <a:pPr marL="0" indent="0">
              <a:buNone/>
            </a:pPr>
            <a:r>
              <a:rPr lang="en-GB" dirty="0" smtClean="0"/>
              <a:t>1D </a:t>
            </a:r>
            <a:r>
              <a:rPr lang="en-GB" dirty="0"/>
              <a:t>selective NOESY </a:t>
            </a:r>
            <a:r>
              <a:rPr lang="en-GB" dirty="0" smtClean="0"/>
              <a:t>experiments need a </a:t>
            </a:r>
            <a:r>
              <a:rPr lang="en-GB" dirty="0"/>
              <a:t>well-resolved peak for selective </a:t>
            </a:r>
            <a:r>
              <a:rPr lang="en-GB" dirty="0" smtClean="0"/>
              <a:t>inversion</a:t>
            </a:r>
          </a:p>
          <a:p>
            <a:pPr marL="0" indent="0">
              <a:buNone/>
            </a:pPr>
            <a:r>
              <a:rPr lang="en-GB" dirty="0" smtClean="0"/>
              <a:t>One </a:t>
            </a:r>
            <a:r>
              <a:rPr lang="en-GB" dirty="0"/>
              <a:t>approach is to incorporate a chemical shift selective filter (CSSF) in the 1D NOESY sequence. The CSSF enables selection of a single resonance at a specified chemical shift even when the resonance is overlapped with </a:t>
            </a:r>
            <a:r>
              <a:rPr lang="en-GB" dirty="0" smtClean="0"/>
              <a:t>others </a:t>
            </a:r>
          </a:p>
          <a:p>
            <a:pPr marL="0" indent="0">
              <a:buNone/>
            </a:pPr>
            <a:r>
              <a:rPr lang="en-GB" dirty="0" smtClean="0"/>
              <a:t>An </a:t>
            </a:r>
            <a:r>
              <a:rPr lang="en-GB" dirty="0"/>
              <a:t>alternative approach is to employ a </a:t>
            </a:r>
            <a:r>
              <a:rPr lang="en-GB" i="1" dirty="0"/>
              <a:t>selective </a:t>
            </a:r>
            <a:r>
              <a:rPr lang="en-GB" dirty="0"/>
              <a:t>transfer preparation step from a well-resolved resonance </a:t>
            </a:r>
            <a:r>
              <a:rPr lang="en-GB" i="1" dirty="0"/>
              <a:t>onto </a:t>
            </a:r>
            <a:r>
              <a:rPr lang="en-GB" dirty="0"/>
              <a:t>the overlapped target resonance so as to reveal this. This leads to a concatenated or doubly selective experiment for which a selective TOCSY preparation element is well suited to generating the initial </a:t>
            </a:r>
            <a:r>
              <a:rPr lang="en-GB" dirty="0" smtClean="0"/>
              <a:t>transfer.</a:t>
            </a:r>
          </a:p>
          <a:p>
            <a:pPr marL="0" indent="0">
              <a:buNone/>
            </a:pPr>
            <a:r>
              <a:rPr lang="en-GB" dirty="0" smtClean="0"/>
              <a:t>HSQC can also be used, with a selective pulse used at the chemical shift of the </a:t>
            </a:r>
            <a:r>
              <a:rPr lang="en-GB" baseline="30000" dirty="0" smtClean="0"/>
              <a:t>13</a:t>
            </a:r>
            <a:r>
              <a:rPr lang="en-GB" dirty="0" smtClean="0"/>
              <a:t>C connected to the </a:t>
            </a:r>
            <a:r>
              <a:rPr lang="en-GB" baseline="30000" dirty="0" smtClean="0"/>
              <a:t>1</a:t>
            </a:r>
            <a:r>
              <a:rPr lang="en-GB" dirty="0" smtClean="0"/>
              <a:t>H of choice.</a:t>
            </a:r>
          </a:p>
          <a:p>
            <a:pPr marL="0" indent="0">
              <a:buNone/>
            </a:pPr>
            <a:r>
              <a:rPr lang="en-GB" dirty="0" smtClean="0"/>
              <a:t>If resonances overlap in a high resolution 2D NOESY, pure shift methods can often be used to resolve the signals.</a:t>
            </a:r>
          </a:p>
        </p:txBody>
      </p:sp>
    </p:spTree>
    <p:extLst>
      <p:ext uri="{BB962C8B-B14F-4D97-AF65-F5344CB8AC3E}">
        <p14:creationId xmlns:p14="http://schemas.microsoft.com/office/powerpoint/2010/main" val="427370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normAutofit/>
          </a:bodyPr>
          <a:lstStyle/>
          <a:p>
            <a:r>
              <a:rPr lang="en-GB" dirty="0" smtClean="0"/>
              <a:t>Principal applications of NOE</a:t>
            </a:r>
            <a:endParaRPr lang="en-GB" dirty="0"/>
          </a:p>
        </p:txBody>
      </p:sp>
      <p:pic>
        <p:nvPicPr>
          <p:cNvPr id="7" name="Picture 6"/>
          <p:cNvPicPr>
            <a:picLocks noChangeAspect="1"/>
          </p:cNvPicPr>
          <p:nvPr/>
        </p:nvPicPr>
        <p:blipFill>
          <a:blip r:embed="rId2"/>
          <a:stretch>
            <a:fillRect/>
          </a:stretch>
        </p:blipFill>
        <p:spPr>
          <a:xfrm>
            <a:off x="222422" y="814201"/>
            <a:ext cx="8785992" cy="5281799"/>
          </a:xfrm>
          <a:prstGeom prst="rect">
            <a:avLst/>
          </a:prstGeom>
        </p:spPr>
      </p:pic>
    </p:spTree>
    <p:extLst>
      <p:ext uri="{BB962C8B-B14F-4D97-AF65-F5344CB8AC3E}">
        <p14:creationId xmlns:p14="http://schemas.microsoft.com/office/powerpoint/2010/main" val="2414261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pSp>
        <p:nvGrpSpPr>
          <p:cNvPr id="7" name="Group 6"/>
          <p:cNvGrpSpPr/>
          <p:nvPr/>
        </p:nvGrpSpPr>
        <p:grpSpPr>
          <a:xfrm>
            <a:off x="96524" y="0"/>
            <a:ext cx="9047476" cy="6844144"/>
            <a:chOff x="96524" y="0"/>
            <a:chExt cx="9047476" cy="6844144"/>
          </a:xfrm>
        </p:grpSpPr>
        <p:pic>
          <p:nvPicPr>
            <p:cNvPr id="4" name="Picture 3"/>
            <p:cNvPicPr>
              <a:picLocks noChangeAspect="1"/>
            </p:cNvPicPr>
            <p:nvPr/>
          </p:nvPicPr>
          <p:blipFill>
            <a:blip r:embed="rId2"/>
            <a:stretch>
              <a:fillRect/>
            </a:stretch>
          </p:blipFill>
          <p:spPr>
            <a:xfrm>
              <a:off x="96524" y="600942"/>
              <a:ext cx="9047476" cy="3861000"/>
            </a:xfrm>
            <a:prstGeom prst="rect">
              <a:avLst/>
            </a:prstGeom>
          </p:spPr>
        </p:pic>
        <p:pic>
          <p:nvPicPr>
            <p:cNvPr id="5" name="Picture 4"/>
            <p:cNvPicPr>
              <a:picLocks noChangeAspect="1"/>
            </p:cNvPicPr>
            <p:nvPr/>
          </p:nvPicPr>
          <p:blipFill>
            <a:blip r:embed="rId3"/>
            <a:stretch>
              <a:fillRect/>
            </a:stretch>
          </p:blipFill>
          <p:spPr>
            <a:xfrm>
              <a:off x="166260" y="3502239"/>
              <a:ext cx="5043055" cy="3341905"/>
            </a:xfrm>
            <a:prstGeom prst="rect">
              <a:avLst/>
            </a:prstGeom>
          </p:spPr>
        </p:pic>
        <p:pic>
          <p:nvPicPr>
            <p:cNvPr id="6" name="Picture 5"/>
            <p:cNvPicPr>
              <a:picLocks noChangeAspect="1"/>
            </p:cNvPicPr>
            <p:nvPr/>
          </p:nvPicPr>
          <p:blipFill>
            <a:blip r:embed="rId4"/>
            <a:stretch>
              <a:fillRect/>
            </a:stretch>
          </p:blipFill>
          <p:spPr>
            <a:xfrm>
              <a:off x="3048000" y="0"/>
              <a:ext cx="6096000" cy="1565832"/>
            </a:xfrm>
            <a:prstGeom prst="rect">
              <a:avLst/>
            </a:prstGeom>
          </p:spPr>
        </p:pic>
      </p:grpSp>
    </p:spTree>
    <p:extLst>
      <p:ext uri="{BB962C8B-B14F-4D97-AF65-F5344CB8AC3E}">
        <p14:creationId xmlns:p14="http://schemas.microsoft.com/office/powerpoint/2010/main" val="2730499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62538" y="1636733"/>
            <a:ext cx="10269076" cy="3584534"/>
          </a:xfrm>
          <a:prstGeom prst="rect">
            <a:avLst/>
          </a:prstGeom>
        </p:spPr>
      </p:pic>
      <p:pic>
        <p:nvPicPr>
          <p:cNvPr id="5" name="Picture 4"/>
          <p:cNvPicPr>
            <a:picLocks noChangeAspect="1"/>
          </p:cNvPicPr>
          <p:nvPr/>
        </p:nvPicPr>
        <p:blipFill>
          <a:blip r:embed="rId3"/>
          <a:stretch>
            <a:fillRect/>
          </a:stretch>
        </p:blipFill>
        <p:spPr>
          <a:xfrm>
            <a:off x="2697543" y="-84442"/>
            <a:ext cx="6413401" cy="2364267"/>
          </a:xfrm>
          <a:prstGeom prst="rect">
            <a:avLst/>
          </a:prstGeom>
        </p:spPr>
      </p:pic>
    </p:spTree>
    <p:extLst>
      <p:ext uri="{BB962C8B-B14F-4D97-AF65-F5344CB8AC3E}">
        <p14:creationId xmlns:p14="http://schemas.microsoft.com/office/powerpoint/2010/main" val="218824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aseline="30000" dirty="0" smtClean="0"/>
              <a:t>13</a:t>
            </a:r>
            <a:r>
              <a:rPr lang="en-GB" dirty="0" smtClean="0"/>
              <a:t>C HOESY (</a:t>
            </a:r>
            <a:r>
              <a:rPr lang="en-GB" baseline="30000" dirty="0" smtClean="0"/>
              <a:t>19</a:t>
            </a:r>
            <a:r>
              <a:rPr lang="en-GB" dirty="0" smtClean="0"/>
              <a:t>F is more sensitive)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55337" y="2156300"/>
            <a:ext cx="6833326" cy="2545400"/>
          </a:xfrm>
          <a:prstGeom prst="rect">
            <a:avLst/>
          </a:prstGeom>
        </p:spPr>
      </p:pic>
    </p:spTree>
    <p:extLst>
      <p:ext uri="{BB962C8B-B14F-4D97-AF65-F5344CB8AC3E}">
        <p14:creationId xmlns:p14="http://schemas.microsoft.com/office/powerpoint/2010/main" val="929839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Experimental considerations for NOE measurements</a:t>
            </a:r>
            <a:endParaRPr lang="en-GB" dirty="0"/>
          </a:p>
        </p:txBody>
      </p:sp>
      <p:sp>
        <p:nvSpPr>
          <p:cNvPr id="3" name="Content Placeholder 2"/>
          <p:cNvSpPr>
            <a:spLocks noGrp="1"/>
          </p:cNvSpPr>
          <p:nvPr>
            <p:ph idx="1"/>
          </p:nvPr>
        </p:nvSpPr>
        <p:spPr>
          <a:xfrm>
            <a:off x="0" y="1825624"/>
            <a:ext cx="9144000" cy="5032375"/>
          </a:xfrm>
        </p:spPr>
        <p:txBody>
          <a:bodyPr>
            <a:normAutofit fontScale="85000" lnSpcReduction="20000"/>
          </a:bodyPr>
          <a:lstStyle/>
          <a:p>
            <a:r>
              <a:rPr lang="en-GB" dirty="0" smtClean="0"/>
              <a:t>Well-prepared </a:t>
            </a:r>
            <a:r>
              <a:rPr lang="en-GB" dirty="0" smtClean="0"/>
              <a:t>sample</a:t>
            </a:r>
            <a:endParaRPr lang="en-GB" dirty="0" smtClean="0"/>
          </a:p>
          <a:p>
            <a:r>
              <a:rPr lang="en-GB" dirty="0" err="1" smtClean="0"/>
              <a:t>Sovent</a:t>
            </a:r>
            <a:r>
              <a:rPr lang="en-GB" dirty="0" smtClean="0"/>
              <a:t> (viscosity) and </a:t>
            </a:r>
            <a:r>
              <a:rPr lang="en-GB" dirty="0"/>
              <a:t>sample temperature has greater influence on the NOE than for most </a:t>
            </a:r>
            <a:r>
              <a:rPr lang="en-GB" dirty="0" smtClean="0"/>
              <a:t>experiments (useful </a:t>
            </a:r>
            <a:r>
              <a:rPr lang="en-GB" dirty="0"/>
              <a:t>for mid-sized molecules close to the </a:t>
            </a:r>
            <a:r>
              <a:rPr lang="en-GB" dirty="0" smtClean="0"/>
              <a:t> zero </a:t>
            </a:r>
            <a:r>
              <a:rPr lang="en-GB" dirty="0"/>
              <a:t>NOE </a:t>
            </a:r>
            <a:r>
              <a:rPr lang="en-GB" dirty="0" smtClean="0"/>
              <a:t>condition</a:t>
            </a:r>
          </a:p>
          <a:p>
            <a:r>
              <a:rPr lang="en-GB" dirty="0" smtClean="0"/>
              <a:t>It </a:t>
            </a:r>
            <a:r>
              <a:rPr lang="en-GB" dirty="0"/>
              <a:t>is worth avoiding very high solute </a:t>
            </a:r>
            <a:r>
              <a:rPr lang="en-GB" dirty="0" smtClean="0"/>
              <a:t>concentrations</a:t>
            </a:r>
          </a:p>
          <a:p>
            <a:r>
              <a:rPr lang="en-GB" dirty="0" smtClean="0"/>
              <a:t>Paramagnetic impurities should be removed, notably </a:t>
            </a:r>
            <a:r>
              <a:rPr lang="en-GB" dirty="0"/>
              <a:t>certain metal ions and molecular oxygen. </a:t>
            </a:r>
            <a:r>
              <a:rPr lang="en-GB" dirty="0" smtClean="0"/>
              <a:t>Metal </a:t>
            </a:r>
            <a:r>
              <a:rPr lang="en-GB" dirty="0"/>
              <a:t>ions can be removed by filtration through suitable chelating resins whereas oxygen may be removed with the freeze–pump–thaw </a:t>
            </a:r>
            <a:r>
              <a:rPr lang="en-GB" dirty="0" smtClean="0"/>
              <a:t>method. In </a:t>
            </a:r>
            <a:r>
              <a:rPr lang="en-GB" dirty="0"/>
              <a:t>general, the smaller the molecule and the further the </a:t>
            </a:r>
            <a:r>
              <a:rPr lang="en-GB" dirty="0" err="1"/>
              <a:t>internuclear</a:t>
            </a:r>
            <a:r>
              <a:rPr lang="en-GB" dirty="0"/>
              <a:t> separations being investigated, the greater the gain from solvent degassing. </a:t>
            </a:r>
            <a:endParaRPr lang="en-GB" dirty="0" smtClean="0"/>
          </a:p>
          <a:p>
            <a:r>
              <a:rPr lang="en-GB" dirty="0" smtClean="0"/>
              <a:t>The </a:t>
            </a:r>
            <a:r>
              <a:rPr lang="en-GB" dirty="0"/>
              <a:t>use of lock solvents with temperature-dependent shifts, notably D</a:t>
            </a:r>
            <a:r>
              <a:rPr lang="en-GB" baseline="-25000" dirty="0"/>
              <a:t>2</a:t>
            </a:r>
            <a:r>
              <a:rPr lang="en-GB" dirty="0"/>
              <a:t>O, calls for particular attention regarding temperature stability and will likely benefit from active temperature regulation if experiments are to be acquired over some hours. </a:t>
            </a:r>
            <a:endParaRPr lang="en-GB" dirty="0" smtClean="0"/>
          </a:p>
          <a:p>
            <a:r>
              <a:rPr lang="en-GB" dirty="0" smtClean="0"/>
              <a:t>Sample </a:t>
            </a:r>
            <a:r>
              <a:rPr lang="en-GB" dirty="0"/>
              <a:t>spinning </a:t>
            </a:r>
            <a:r>
              <a:rPr lang="en-GB" dirty="0" smtClean="0"/>
              <a:t>is usually detrimental </a:t>
            </a:r>
            <a:r>
              <a:rPr lang="en-GB" dirty="0"/>
              <a:t>to NOE </a:t>
            </a:r>
            <a:r>
              <a:rPr lang="en-GB" dirty="0" smtClean="0"/>
              <a:t>experiments.</a:t>
            </a:r>
            <a:endParaRPr lang="en-GB" dirty="0"/>
          </a:p>
        </p:txBody>
      </p:sp>
    </p:spTree>
    <p:extLst>
      <p:ext uri="{BB962C8B-B14F-4D97-AF65-F5344CB8AC3E}">
        <p14:creationId xmlns:p14="http://schemas.microsoft.com/office/powerpoint/2010/main" val="1485049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buNone/>
            </a:pPr>
            <a:r>
              <a:rPr lang="en-GB" sz="720" dirty="0" smtClean="0"/>
              <a:t>The </a:t>
            </a:r>
            <a:r>
              <a:rPr lang="en-GB" sz="720" dirty="0"/>
              <a:t>NOE is the change in intensity of the resonance of a nuclear spin, I (‘interesting’), when the population differences across the transitions of a near neighbour, S (‘source’), are perturbed from their equilibrium values, usually by </a:t>
            </a:r>
            <a:r>
              <a:rPr lang="en-GB" sz="720" i="1" dirty="0"/>
              <a:t>saturation </a:t>
            </a:r>
            <a:r>
              <a:rPr lang="en-GB" sz="720" dirty="0"/>
              <a:t>or by </a:t>
            </a:r>
            <a:r>
              <a:rPr lang="en-GB" sz="720" i="1" dirty="0"/>
              <a:t>population inversion</a:t>
            </a:r>
            <a:r>
              <a:rPr lang="en-GB" sz="720" dirty="0"/>
              <a:t>. It arises as the perturbed spin system alters its spin populations in an attempt to regain the equilibrium condition. </a:t>
            </a:r>
          </a:p>
          <a:p>
            <a:pPr marL="0" indent="0">
              <a:buNone/>
            </a:pPr>
            <a:r>
              <a:rPr lang="en-GB" sz="720" i="1" dirty="0" smtClean="0"/>
              <a:t>Steady-state </a:t>
            </a:r>
            <a:r>
              <a:rPr lang="en-GB" sz="720" dirty="0"/>
              <a:t>NOEs are those measured after a period of continuous S-spin saturation during which a new ‘steady-state’ equilibrium condition has developed for the I-spin populations. The NOE enhancement is usually denoted </a:t>
            </a:r>
            <a:r>
              <a:rPr lang="en-GB" sz="720" i="1" dirty="0" err="1"/>
              <a:t>η</a:t>
            </a:r>
            <a:r>
              <a:rPr lang="en-GB" sz="720" dirty="0" err="1"/>
              <a:t>I</a:t>
            </a:r>
            <a:r>
              <a:rPr lang="en-GB" sz="720" dirty="0"/>
              <a:t>{S} and may be quantified as a percentage. </a:t>
            </a:r>
          </a:p>
          <a:p>
            <a:pPr marL="0" indent="0">
              <a:buNone/>
            </a:pPr>
            <a:r>
              <a:rPr lang="en-GB" sz="720" dirty="0" smtClean="0"/>
              <a:t>Steady-state </a:t>
            </a:r>
            <a:r>
              <a:rPr lang="en-GB" sz="720" dirty="0"/>
              <a:t>NOEs can provide information on relative </a:t>
            </a:r>
            <a:r>
              <a:rPr lang="en-GB" sz="720" dirty="0" err="1"/>
              <a:t>internuclear</a:t>
            </a:r>
            <a:r>
              <a:rPr lang="en-GB" sz="720" dirty="0"/>
              <a:t> distances only—not on absolute measurements of </a:t>
            </a:r>
            <a:r>
              <a:rPr lang="en-GB" sz="720" dirty="0" err="1"/>
              <a:t>internuclear</a:t>
            </a:r>
            <a:r>
              <a:rPr lang="en-GB" sz="720" dirty="0"/>
              <a:t> separation. </a:t>
            </a:r>
          </a:p>
          <a:p>
            <a:pPr marL="0" indent="0">
              <a:buNone/>
            </a:pPr>
            <a:r>
              <a:rPr lang="en-GB" sz="720" dirty="0" smtClean="0"/>
              <a:t>The </a:t>
            </a:r>
            <a:r>
              <a:rPr lang="en-GB" sz="720" dirty="0"/>
              <a:t>NOE only arises between nuclei that share a mutual </a:t>
            </a:r>
            <a:r>
              <a:rPr lang="en-GB" sz="720" i="1" dirty="0"/>
              <a:t>dipolar coupling </a:t>
            </a:r>
            <a:r>
              <a:rPr lang="en-GB" sz="720" dirty="0"/>
              <a:t>(a direct, magnetic through-space interaction) and thus relax each other via the dipole–dipole relaxation mechanism. Only this mechanism contributes to the nuclear spin population changes that produce the NOE, which is intimately related to longitudinal spin relaxation. The dependence on </a:t>
            </a:r>
            <a:r>
              <a:rPr lang="en-GB" sz="720" dirty="0" err="1"/>
              <a:t>internuclear</a:t>
            </a:r>
            <a:r>
              <a:rPr lang="en-GB" sz="720" dirty="0"/>
              <a:t> separation that makes the NOE so useful has its origins in the strength of dipolar coupling between two spins, this being inversely proportional to their separation </a:t>
            </a:r>
            <a:r>
              <a:rPr lang="en-GB" sz="720" i="1" dirty="0" err="1"/>
              <a:t>r</a:t>
            </a:r>
            <a:r>
              <a:rPr lang="en-GB" sz="720" dirty="0" err="1"/>
              <a:t>IS</a:t>
            </a:r>
            <a:r>
              <a:rPr lang="en-GB" sz="720" dirty="0"/>
              <a:t> (as </a:t>
            </a:r>
            <a:r>
              <a:rPr lang="en-GB" sz="720" i="1" dirty="0" err="1"/>
              <a:t>r</a:t>
            </a:r>
            <a:r>
              <a:rPr lang="en-GB" sz="720" dirty="0" err="1"/>
              <a:t>IS</a:t>
            </a:r>
            <a:r>
              <a:rPr lang="en-GB" sz="720" dirty="0"/>
              <a:t>–3). </a:t>
            </a:r>
          </a:p>
          <a:p>
            <a:pPr marL="0" indent="0">
              <a:buNone/>
            </a:pPr>
            <a:r>
              <a:rPr lang="en-GB" sz="720" dirty="0" smtClean="0"/>
              <a:t>Longitudinal </a:t>
            </a:r>
            <a:r>
              <a:rPr lang="en-GB" sz="720" dirty="0"/>
              <a:t>spin relaxation requires a stimulus in the form of a magnetic field fluctuating at a frequency equal to the frequency (energy) of the transition. In the case of dipolar relaxation, this arises from the time-dependent field a spin experiences from its dipolar-coupled neighbour as the molecule rotates or tumbles in solution. The NOE in turn is dependent upon the rates of molecular tumbling. </a:t>
            </a:r>
          </a:p>
          <a:p>
            <a:pPr marL="0" indent="0">
              <a:buNone/>
            </a:pPr>
            <a:r>
              <a:rPr lang="en-GB" sz="720" dirty="0" smtClean="0"/>
              <a:t>The </a:t>
            </a:r>
            <a:r>
              <a:rPr lang="en-GB" sz="720" dirty="0"/>
              <a:t>magnitude and sign of the NOE results from competition between various relaxation pathways. If the W2 (aa ↔ bb) pathway dominates, positive NOEs are observed whereas a dominant W0 (ab ↔ </a:t>
            </a:r>
            <a:r>
              <a:rPr lang="en-GB" sz="720" dirty="0" err="1"/>
              <a:t>ba</a:t>
            </a:r>
            <a:r>
              <a:rPr lang="en-GB" sz="720" dirty="0"/>
              <a:t>) pathway leads to the observation of negative NOEs. The W2 and W0 relaxation pathways (which involve the mutual flipping of the two spins) are collectively referred to as </a:t>
            </a:r>
            <a:r>
              <a:rPr lang="en-GB" sz="720" i="1" dirty="0"/>
              <a:t>cross-relaxation pathways</a:t>
            </a:r>
            <a:r>
              <a:rPr lang="en-GB" sz="720" dirty="0"/>
              <a:t>, and it is only these that contribute to the generation of the NOE. All other contributions to relaxation, in the form of W1 processes (aa ↔ </a:t>
            </a:r>
            <a:r>
              <a:rPr lang="en-GB" sz="720" dirty="0" err="1"/>
              <a:t>ba</a:t>
            </a:r>
            <a:r>
              <a:rPr lang="en-GB" sz="720" dirty="0"/>
              <a:t> and ab ↔ bb, involving the flip of only a single spin), serve to reduce the overall magnitude of the effect, and are thus referred to as </a:t>
            </a:r>
            <a:r>
              <a:rPr lang="en-GB" sz="720" i="1" dirty="0"/>
              <a:t>leakage </a:t>
            </a:r>
            <a:r>
              <a:rPr lang="en-GB" sz="720" dirty="0"/>
              <a:t>contributions. </a:t>
            </a:r>
          </a:p>
          <a:p>
            <a:pPr marL="0" indent="0">
              <a:buNone/>
            </a:pPr>
            <a:r>
              <a:rPr lang="en-GB" sz="720" dirty="0" smtClean="0"/>
              <a:t>Rapid </a:t>
            </a:r>
            <a:r>
              <a:rPr lang="en-GB" sz="720" dirty="0"/>
              <a:t>molecular tumbling, corresponding to a short correlation time </a:t>
            </a:r>
            <a:r>
              <a:rPr lang="en-GB" sz="720" i="1" dirty="0" err="1"/>
              <a:t>τ</a:t>
            </a:r>
            <a:r>
              <a:rPr lang="en-GB" sz="720" dirty="0" err="1"/>
              <a:t>c</a:t>
            </a:r>
            <a:r>
              <a:rPr lang="en-GB" sz="720" dirty="0"/>
              <a:t>, favours the higher energy W2 process, so small molecules in low-viscosity solvents display positive </a:t>
            </a:r>
            <a:r>
              <a:rPr lang="en-GB" sz="720" dirty="0" err="1"/>
              <a:t>homonuclear</a:t>
            </a:r>
            <a:r>
              <a:rPr lang="en-GB" sz="720" dirty="0"/>
              <a:t> NOEs (the </a:t>
            </a:r>
            <a:r>
              <a:rPr lang="en-GB" sz="720" i="1" dirty="0"/>
              <a:t>extreme narrowing limit</a:t>
            </a:r>
            <a:r>
              <a:rPr lang="en-GB" sz="720" dirty="0"/>
              <a:t>). In contrast, slow molecular tumbling (long correlation times) favours the lower energy W0 process, meaning large molecules or smaller molecules in high-viscosity solvents display negative </a:t>
            </a:r>
            <a:r>
              <a:rPr lang="en-GB" sz="720" dirty="0" err="1"/>
              <a:t>homonuclear</a:t>
            </a:r>
            <a:r>
              <a:rPr lang="en-GB" sz="720" dirty="0"/>
              <a:t> NOEs (the </a:t>
            </a:r>
            <a:r>
              <a:rPr lang="en-GB" sz="720" i="1" dirty="0"/>
              <a:t>spin diffusion limit</a:t>
            </a:r>
            <a:r>
              <a:rPr lang="en-GB" sz="720" dirty="0"/>
              <a:t>). </a:t>
            </a:r>
            <a:endParaRPr lang="en-GB" sz="720" dirty="0" smtClean="0"/>
          </a:p>
          <a:p>
            <a:pPr marL="0" indent="0">
              <a:buNone/>
            </a:pPr>
            <a:r>
              <a:rPr lang="en-GB" sz="720" dirty="0" smtClean="0"/>
              <a:t>The </a:t>
            </a:r>
            <a:r>
              <a:rPr lang="en-GB" sz="720" dirty="0"/>
              <a:t>maximum possible positive NOE is </a:t>
            </a:r>
            <a:r>
              <a:rPr lang="en-GB" sz="720" i="1" dirty="0" err="1"/>
              <a:t>g</a:t>
            </a:r>
            <a:r>
              <a:rPr lang="en-GB" sz="720" dirty="0" err="1"/>
              <a:t>S</a:t>
            </a:r>
            <a:r>
              <a:rPr lang="en-GB" sz="720" dirty="0"/>
              <a:t>/2</a:t>
            </a:r>
            <a:r>
              <a:rPr lang="en-GB" sz="720" i="1" dirty="0"/>
              <a:t>g</a:t>
            </a:r>
            <a:r>
              <a:rPr lang="en-GB" sz="720" dirty="0"/>
              <a:t>I; in other words, 50% in a </a:t>
            </a:r>
            <a:r>
              <a:rPr lang="en-GB" sz="720" i="1" dirty="0" err="1"/>
              <a:t>homonuclear</a:t>
            </a:r>
            <a:r>
              <a:rPr lang="en-GB" sz="720" i="1" dirty="0"/>
              <a:t> </a:t>
            </a:r>
            <a:r>
              <a:rPr lang="en-GB" sz="720" dirty="0"/>
              <a:t>system. Enhancements in </a:t>
            </a:r>
            <a:r>
              <a:rPr lang="en-GB" sz="720" i="1" dirty="0"/>
              <a:t>heteronuclear </a:t>
            </a:r>
            <a:r>
              <a:rPr lang="en-GB" sz="720" dirty="0"/>
              <a:t>systems can be far larger, for example 199 % from 1H to 13C, and can serve as a useful source of sensitivity enhancement in the observation of low-</a:t>
            </a:r>
            <a:r>
              <a:rPr lang="en-GB" sz="720" i="1" dirty="0"/>
              <a:t>g </a:t>
            </a:r>
            <a:r>
              <a:rPr lang="en-GB" sz="720" dirty="0"/>
              <a:t>I spin. They also become negative if one of the </a:t>
            </a:r>
            <a:r>
              <a:rPr lang="en-GB" sz="720" i="1" dirty="0" err="1"/>
              <a:t>g</a:t>
            </a:r>
            <a:r>
              <a:rPr lang="en-GB" sz="720" dirty="0" err="1"/>
              <a:t>s</a:t>
            </a:r>
            <a:r>
              <a:rPr lang="en-GB" sz="720" dirty="0"/>
              <a:t> is negative, for example −494% from 1H to 15N, and may in some cases lead to severe signal reduction or even disappearance. </a:t>
            </a:r>
          </a:p>
          <a:p>
            <a:pPr marL="0" indent="0">
              <a:buNone/>
            </a:pPr>
            <a:r>
              <a:rPr lang="en-GB" sz="720" dirty="0" smtClean="0"/>
              <a:t>The </a:t>
            </a:r>
            <a:r>
              <a:rPr lang="en-GB" sz="720" dirty="0"/>
              <a:t>maximum possible negative NOE in a </a:t>
            </a:r>
            <a:r>
              <a:rPr lang="en-GB" sz="720" dirty="0" err="1"/>
              <a:t>homonuclear</a:t>
            </a:r>
            <a:r>
              <a:rPr lang="en-GB" sz="720" dirty="0"/>
              <a:t> system is –100%. </a:t>
            </a:r>
          </a:p>
          <a:p>
            <a:pPr marL="0" indent="0">
              <a:buNone/>
            </a:pPr>
            <a:r>
              <a:rPr lang="en-GB" sz="720" dirty="0" smtClean="0"/>
              <a:t>Between </a:t>
            </a:r>
            <a:r>
              <a:rPr lang="en-GB" sz="720" dirty="0"/>
              <a:t>the extreme narrowing and spin diffusion limits lies the difficult region in which NOEs can become zero (when </a:t>
            </a:r>
            <a:r>
              <a:rPr lang="en-GB" sz="720" i="1" dirty="0"/>
              <a:t>w</a:t>
            </a:r>
            <a:r>
              <a:rPr lang="en-GB" sz="720" dirty="0"/>
              <a:t>0</a:t>
            </a:r>
            <a:r>
              <a:rPr lang="en-GB" sz="720" i="1" dirty="0"/>
              <a:t>τ</a:t>
            </a:r>
            <a:r>
              <a:rPr lang="en-GB" sz="720" dirty="0"/>
              <a:t>c ≈ 1) or at least rather weak, often demanding a change in experimental conditions or the use of rotating frame NOE measurements. </a:t>
            </a:r>
          </a:p>
          <a:p>
            <a:pPr marL="0" indent="0">
              <a:buNone/>
            </a:pPr>
            <a:r>
              <a:rPr lang="en-GB" sz="720" dirty="0" smtClean="0"/>
              <a:t>In </a:t>
            </a:r>
            <a:r>
              <a:rPr lang="en-GB" sz="720" dirty="0"/>
              <a:t>an isolated </a:t>
            </a:r>
            <a:r>
              <a:rPr lang="en-GB" sz="720" dirty="0" err="1"/>
              <a:t>homonuclear</a:t>
            </a:r>
            <a:r>
              <a:rPr lang="en-GB" sz="720" dirty="0"/>
              <a:t> two-spin system in the extreme narrowing limit relaxing exclusively via the dipole–dipole mechanism, the steady-state NOE is predicted to be +50% and </a:t>
            </a:r>
            <a:r>
              <a:rPr lang="en-GB" sz="720" i="1" dirty="0"/>
              <a:t>independent of </a:t>
            </a:r>
            <a:r>
              <a:rPr lang="en-GB" sz="720" i="1" dirty="0" err="1"/>
              <a:t>internuclear</a:t>
            </a:r>
            <a:r>
              <a:rPr lang="en-GB" sz="720" i="1" dirty="0"/>
              <a:t> separation </a:t>
            </a:r>
            <a:r>
              <a:rPr lang="en-GB" sz="720" i="1" dirty="0" err="1"/>
              <a:t>r</a:t>
            </a:r>
            <a:r>
              <a:rPr lang="en-GB" sz="720" dirty="0" err="1"/>
              <a:t>IS</a:t>
            </a:r>
            <a:r>
              <a:rPr lang="en-GB" sz="720" dirty="0"/>
              <a:t>. However, the initial </a:t>
            </a:r>
            <a:r>
              <a:rPr lang="en-GB" sz="720" i="1" dirty="0"/>
              <a:t>rate </a:t>
            </a:r>
            <a:r>
              <a:rPr lang="en-GB" sz="720" dirty="0"/>
              <a:t>at which the NOE grows is proportional to </a:t>
            </a:r>
            <a:r>
              <a:rPr lang="en-GB" sz="720" i="1" dirty="0" err="1"/>
              <a:t>r</a:t>
            </a:r>
            <a:r>
              <a:rPr lang="en-GB" sz="720" dirty="0" err="1"/>
              <a:t>IS</a:t>
            </a:r>
            <a:r>
              <a:rPr lang="en-GB" sz="720" dirty="0"/>
              <a:t>–6. </a:t>
            </a:r>
          </a:p>
          <a:p>
            <a:pPr marL="0" indent="0">
              <a:buNone/>
            </a:pPr>
            <a:r>
              <a:rPr lang="en-GB" sz="720" dirty="0" smtClean="0"/>
              <a:t>In </a:t>
            </a:r>
            <a:r>
              <a:rPr lang="en-GB" sz="720" dirty="0"/>
              <a:t>a more realistic multi-spin system, neighbouring nuclei N that are close to I can also contribute to its W1 relaxation pathway. The magnitude of the NOE then becomes dependent on the I–S </a:t>
            </a:r>
            <a:r>
              <a:rPr lang="en-GB" sz="720" dirty="0" err="1"/>
              <a:t>internuclear</a:t>
            </a:r>
            <a:r>
              <a:rPr lang="en-GB" sz="720" dirty="0"/>
              <a:t> separation (inversely as </a:t>
            </a:r>
            <a:r>
              <a:rPr lang="en-GB" sz="720" i="1" dirty="0" err="1"/>
              <a:t>r</a:t>
            </a:r>
            <a:r>
              <a:rPr lang="en-GB" sz="720" dirty="0" err="1"/>
              <a:t>IS</a:t>
            </a:r>
            <a:r>
              <a:rPr lang="en-GB" sz="720" dirty="0"/>
              <a:t>–6), but also has a dependence on the distance(s) between I and its near neighbour(s) (inversely as </a:t>
            </a:r>
            <a:r>
              <a:rPr lang="en-GB" sz="720" i="1" dirty="0" err="1"/>
              <a:t>r</a:t>
            </a:r>
            <a:r>
              <a:rPr lang="en-GB" sz="720" dirty="0" err="1"/>
              <a:t>IN</a:t>
            </a:r>
            <a:r>
              <a:rPr lang="en-GB" sz="720" dirty="0"/>
              <a:t>–6), amongst other factors. </a:t>
            </a:r>
          </a:p>
          <a:p>
            <a:pPr marL="0" indent="0">
              <a:buNone/>
            </a:pPr>
            <a:r>
              <a:rPr lang="en-GB" sz="720" dirty="0" smtClean="0"/>
              <a:t>The </a:t>
            </a:r>
            <a:r>
              <a:rPr lang="en-GB" sz="720" dirty="0"/>
              <a:t>direct consequence of this is that to correctly interpret steady-state NOE data, it becomes essential to consider not only the I–S </a:t>
            </a:r>
            <a:r>
              <a:rPr lang="en-GB" sz="720" dirty="0" err="1"/>
              <a:t>internuclear</a:t>
            </a:r>
            <a:r>
              <a:rPr lang="en-GB" sz="720" dirty="0"/>
              <a:t> separation, but also the proximity of all other nuclei (relaxation sources) surrounding I. </a:t>
            </a:r>
          </a:p>
          <a:p>
            <a:pPr marL="0" indent="0">
              <a:buNone/>
            </a:pPr>
            <a:r>
              <a:rPr lang="en-GB" sz="720" dirty="0" smtClean="0"/>
              <a:t>This </a:t>
            </a:r>
            <a:r>
              <a:rPr lang="en-GB" sz="720" dirty="0"/>
              <a:t>also means that steady-state NOEs are rarely symmetrical. That is, the NOE observed at spin A on saturating spin B, </a:t>
            </a:r>
            <a:r>
              <a:rPr lang="en-GB" sz="720" i="1" dirty="0" err="1"/>
              <a:t>η</a:t>
            </a:r>
            <a:r>
              <a:rPr lang="en-GB" sz="720" dirty="0" err="1"/>
              <a:t>A</a:t>
            </a:r>
            <a:r>
              <a:rPr lang="en-GB" sz="720" dirty="0"/>
              <a:t>{B}, is unlikely to equal the reverse measurement from saturating A and observing B, </a:t>
            </a:r>
            <a:r>
              <a:rPr lang="en-GB" sz="720" i="1" dirty="0" err="1"/>
              <a:t>η</a:t>
            </a:r>
            <a:r>
              <a:rPr lang="en-GB" sz="720" dirty="0" err="1"/>
              <a:t>B</a:t>
            </a:r>
            <a:r>
              <a:rPr lang="en-GB" sz="720" dirty="0"/>
              <a:t>{A}. This is a consequence of the fact that the neighbours surrounding A are unlikely to match those surrounding B in number and in distance. </a:t>
            </a:r>
          </a:p>
          <a:p>
            <a:pPr marL="0" indent="0">
              <a:buNone/>
            </a:pPr>
            <a:r>
              <a:rPr lang="en-GB" sz="720" dirty="0" smtClean="0"/>
              <a:t>The </a:t>
            </a:r>
            <a:r>
              <a:rPr lang="en-GB" sz="720" dirty="0"/>
              <a:t>relaxation of a spin with a very near neighbour will be dominated by this neighbour and, as a consequence, NOEs on this spin from a more distant source spin will tend to be small. Conversely, nuclei that have no nearby neighbours will experience relaxation only from distant neighbours and, as a result, NOEs from these neighbours will be large despite the relatively large </a:t>
            </a:r>
            <a:r>
              <a:rPr lang="en-GB" sz="720" dirty="0" err="1"/>
              <a:t>internuclear</a:t>
            </a:r>
            <a:r>
              <a:rPr lang="en-GB" sz="720" dirty="0"/>
              <a:t> distance involved. Thus, it is to be expected that NOEs over similar distances on a methylene and on a </a:t>
            </a:r>
            <a:r>
              <a:rPr lang="en-GB" sz="720" dirty="0" err="1"/>
              <a:t>methine</a:t>
            </a:r>
            <a:r>
              <a:rPr lang="en-GB" sz="720" dirty="0"/>
              <a:t> proton will generally be somewhat smaller for the methylene proton since this will always have at least one near neighbour, its geminal partner. </a:t>
            </a:r>
          </a:p>
          <a:p>
            <a:pPr marL="0" indent="0">
              <a:buNone/>
            </a:pPr>
            <a:r>
              <a:rPr lang="en-GB" sz="720" dirty="0" smtClean="0"/>
              <a:t>Longer </a:t>
            </a:r>
            <a:r>
              <a:rPr lang="en-GB" sz="720" dirty="0"/>
              <a:t>range NOEs build up only slowly, due to the </a:t>
            </a:r>
            <a:r>
              <a:rPr lang="en-GB" sz="720" i="1" dirty="0"/>
              <a:t>r</a:t>
            </a:r>
            <a:r>
              <a:rPr lang="en-GB" sz="720" dirty="0"/>
              <a:t>–6 rate dependence, so require long saturation periods before becoming appreciable. </a:t>
            </a:r>
          </a:p>
          <a:p>
            <a:pPr marL="0" indent="0">
              <a:buNone/>
            </a:pPr>
            <a:r>
              <a:rPr lang="en-GB" sz="720" dirty="0" smtClean="0"/>
              <a:t>NOE </a:t>
            </a:r>
            <a:r>
              <a:rPr lang="en-GB" sz="720" dirty="0"/>
              <a:t>enhancements may also be </a:t>
            </a:r>
            <a:r>
              <a:rPr lang="en-GB" sz="720" i="1" dirty="0"/>
              <a:t>relayed </a:t>
            </a:r>
            <a:r>
              <a:rPr lang="en-GB" sz="720" dirty="0"/>
              <a:t>on to neighbouring spins. For example, an NOE from A to B may be further passed onto a spin C that also cross-relaxes with B, such events being referred to as </a:t>
            </a:r>
            <a:r>
              <a:rPr lang="en-GB" sz="720" i="1" dirty="0"/>
              <a:t>indirect effects</a:t>
            </a:r>
            <a:r>
              <a:rPr lang="en-GB" sz="720" dirty="0"/>
              <a:t>. The properties of indirect enhancements differ markedly in the positive and negative NOE regimes. </a:t>
            </a:r>
            <a:endParaRPr lang="en-GB" sz="720" dirty="0" smtClean="0"/>
          </a:p>
          <a:p>
            <a:pPr marL="0" indent="0">
              <a:buNone/>
            </a:pPr>
            <a:r>
              <a:rPr lang="en-GB" sz="720" dirty="0" smtClean="0"/>
              <a:t>When </a:t>
            </a:r>
            <a:r>
              <a:rPr lang="en-GB" sz="720" dirty="0"/>
              <a:t>direct (A–B) NOEs are positive, indirect effects at C are weak and negative but are favoured when the three spins have an approximately linear relationship (so may provide useful geometrical information), develop only slowly with a characteristic lag time and are thus also favoured by long </a:t>
            </a:r>
            <a:r>
              <a:rPr lang="en-GB" sz="720" dirty="0" err="1"/>
              <a:t>presaturation</a:t>
            </a:r>
            <a:r>
              <a:rPr lang="en-GB" sz="720" dirty="0"/>
              <a:t> periods. These are referred to as </a:t>
            </a:r>
            <a:r>
              <a:rPr lang="en-GB" sz="720" i="1" dirty="0"/>
              <a:t>three-spin effects</a:t>
            </a:r>
            <a:r>
              <a:rPr lang="en-GB" sz="720" dirty="0"/>
              <a:t>. Although further relays are theoretically possible, they are generally too weak to be observed. </a:t>
            </a:r>
          </a:p>
          <a:p>
            <a:pPr marL="0" indent="0">
              <a:buNone/>
            </a:pPr>
            <a:r>
              <a:rPr lang="en-GB" sz="720" dirty="0" smtClean="0"/>
              <a:t>It </a:t>
            </a:r>
            <a:r>
              <a:rPr lang="en-GB" sz="720" dirty="0"/>
              <a:t>is possible that positive direct effects and negative indirect effects can cancel or act to reduce the magnitude of the NOE. Thus, despite two spins being close, NOEs between them may be rather small or even negligible (particularly when longer saturation periods are employed). </a:t>
            </a:r>
          </a:p>
          <a:p>
            <a:pPr marL="0" indent="0">
              <a:buNone/>
            </a:pPr>
            <a:r>
              <a:rPr lang="en-GB" sz="720" dirty="0" smtClean="0"/>
              <a:t>When </a:t>
            </a:r>
            <a:r>
              <a:rPr lang="en-GB" sz="720" dirty="0"/>
              <a:t>direct (A–B) NOEs are negative, indirect effects are also negative so cannot be distinguished, they spread rapidly and have high intensities. This process is referred to as </a:t>
            </a:r>
            <a:r>
              <a:rPr lang="en-GB" sz="720" i="1" dirty="0"/>
              <a:t>spin diffusion </a:t>
            </a:r>
            <a:r>
              <a:rPr lang="en-GB" sz="720" dirty="0"/>
              <a:t>and is fatal for the steady-state NOE since it causes a loss of specificity and hence provides no information on molecular geometry. In this regime, it usually becomes necessary to use kinetic (transient) methods based on the measurement of NOE growth rates. </a:t>
            </a:r>
          </a:p>
          <a:p>
            <a:pPr marL="0" indent="0">
              <a:buNone/>
            </a:pPr>
            <a:r>
              <a:rPr lang="en-GB" sz="720" dirty="0" smtClean="0"/>
              <a:t>Taking </a:t>
            </a:r>
            <a:r>
              <a:rPr lang="en-GB" sz="720" dirty="0"/>
              <a:t>into account all the subtleties associated with the steady-state NOE presented above, it should be clear that it is unwise to place too much significance on the absolute magnitudes of steady-state NOE enhancements. In reality, differences of a few percent mean little when taken on their own, and it is generally necessary to consider a collection of enhancements when undertaking structural or conformational analysis to be certain of an unambiguous conclusion. A qualitative interpretation of many measurements is the most appropriate approach to interpreting most NOE data. </a:t>
            </a:r>
            <a:endParaRPr lang="en-GB" sz="720" dirty="0" smtClean="0"/>
          </a:p>
          <a:p>
            <a:pPr marL="0" indent="0">
              <a:buNone/>
            </a:pPr>
            <a:endParaRPr lang="en-GB" sz="720" dirty="0"/>
          </a:p>
        </p:txBody>
      </p:sp>
    </p:spTree>
    <p:extLst>
      <p:ext uri="{BB962C8B-B14F-4D97-AF65-F5344CB8AC3E}">
        <p14:creationId xmlns:p14="http://schemas.microsoft.com/office/powerpoint/2010/main" val="446194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1983302"/>
          </a:xfrm>
        </p:spPr>
        <p:txBody>
          <a:bodyPr>
            <a:normAutofit/>
          </a:bodyPr>
          <a:lstStyle/>
          <a:p>
            <a:r>
              <a:rPr lang="en-GB" dirty="0" smtClean="0"/>
              <a:t>The Nuclear </a:t>
            </a:r>
            <a:r>
              <a:rPr lang="en-GB" dirty="0" err="1" smtClean="0"/>
              <a:t>Overhauser</a:t>
            </a:r>
            <a:r>
              <a:rPr lang="en-GB" dirty="0" smtClean="0"/>
              <a:t> Effect (NOE)</a:t>
            </a:r>
            <a:endParaRPr lang="en-GB" dirty="0"/>
          </a:p>
        </p:txBody>
      </p:sp>
      <p:sp>
        <p:nvSpPr>
          <p:cNvPr id="3" name="Subtitle 2"/>
          <p:cNvSpPr>
            <a:spLocks noGrp="1"/>
          </p:cNvSpPr>
          <p:nvPr>
            <p:ph type="subTitle" idx="1"/>
          </p:nvPr>
        </p:nvSpPr>
        <p:spPr>
          <a:xfrm>
            <a:off x="963827" y="3602038"/>
            <a:ext cx="7216346" cy="1655762"/>
          </a:xfrm>
        </p:spPr>
        <p:txBody>
          <a:bodyPr/>
          <a:lstStyle/>
          <a:p>
            <a:r>
              <a:rPr lang="en-GB" dirty="0" smtClean="0"/>
              <a:t>Nuclear Magnetic Resonance – Theory and Techniques</a:t>
            </a:r>
          </a:p>
          <a:p>
            <a:r>
              <a:rPr lang="en-GB" dirty="0" smtClean="0"/>
              <a:t>Ralph W. Adams</a:t>
            </a:r>
          </a:p>
          <a:p>
            <a:r>
              <a:rPr lang="en-GB" dirty="0" smtClean="0"/>
              <a:t>ralph.adams@manchester.ac.uk</a:t>
            </a:r>
            <a:endParaRPr lang="en-GB" dirty="0"/>
          </a:p>
        </p:txBody>
      </p:sp>
    </p:spTree>
    <p:extLst>
      <p:ext uri="{BB962C8B-B14F-4D97-AF65-F5344CB8AC3E}">
        <p14:creationId xmlns:p14="http://schemas.microsoft.com/office/powerpoint/2010/main" val="3389156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NOE</a:t>
            </a:r>
            <a:endParaRPr lang="en-GB" dirty="0"/>
          </a:p>
        </p:txBody>
      </p:sp>
      <p:sp>
        <p:nvSpPr>
          <p:cNvPr id="3" name="Content Placeholder 2"/>
          <p:cNvSpPr>
            <a:spLocks noGrp="1"/>
          </p:cNvSpPr>
          <p:nvPr>
            <p:ph idx="1"/>
          </p:nvPr>
        </p:nvSpPr>
        <p:spPr/>
        <p:txBody>
          <a:bodyPr>
            <a:normAutofit/>
          </a:bodyPr>
          <a:lstStyle/>
          <a:p>
            <a:r>
              <a:rPr lang="en-GB" dirty="0" smtClean="0"/>
              <a:t>The </a:t>
            </a:r>
            <a:r>
              <a:rPr lang="en-GB" dirty="0"/>
              <a:t>NOE may be defined as the change in intensity of one resonance when the spin transitions of another are </a:t>
            </a:r>
            <a:r>
              <a:rPr lang="en-GB" dirty="0" smtClean="0"/>
              <a:t>perturbed </a:t>
            </a:r>
            <a:r>
              <a:rPr lang="en-GB" dirty="0"/>
              <a:t>from their equilibrium populations. </a:t>
            </a:r>
            <a:endParaRPr lang="en-GB" dirty="0" smtClean="0"/>
          </a:p>
          <a:p>
            <a:r>
              <a:rPr lang="en-GB" i="1" dirty="0" smtClean="0"/>
              <a:t>Saturate </a:t>
            </a:r>
            <a:r>
              <a:rPr lang="en-GB" dirty="0"/>
              <a:t>a resonance, that is equalising the spin population differences across the corresponding </a:t>
            </a:r>
            <a:r>
              <a:rPr lang="en-GB" dirty="0" smtClean="0"/>
              <a:t>transitions</a:t>
            </a:r>
          </a:p>
          <a:p>
            <a:r>
              <a:rPr lang="en-GB" i="1" dirty="0" smtClean="0"/>
              <a:t>Inverting </a:t>
            </a:r>
            <a:r>
              <a:rPr lang="en-GB" dirty="0" smtClean="0"/>
              <a:t>a resonance (inverting </a:t>
            </a:r>
            <a:r>
              <a:rPr lang="en-GB" dirty="0"/>
              <a:t>the population differences across the transitions</a:t>
            </a:r>
            <a:r>
              <a:rPr lang="en-GB" dirty="0" smtClean="0"/>
              <a:t>).</a:t>
            </a:r>
          </a:p>
        </p:txBody>
      </p:sp>
    </p:spTree>
    <p:extLst>
      <p:ext uri="{BB962C8B-B14F-4D97-AF65-F5344CB8AC3E}">
        <p14:creationId xmlns:p14="http://schemas.microsoft.com/office/powerpoint/2010/main" val="5724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Steady state NOE</a:t>
            </a:r>
            <a:endParaRPr lang="en-GB" dirty="0"/>
          </a:p>
        </p:txBody>
      </p:sp>
      <p:sp>
        <p:nvSpPr>
          <p:cNvPr id="3" name="Content Placeholder 2"/>
          <p:cNvSpPr>
            <a:spLocks noGrp="1"/>
          </p:cNvSpPr>
          <p:nvPr>
            <p:ph idx="1"/>
          </p:nvPr>
        </p:nvSpPr>
        <p:spPr/>
        <p:txBody>
          <a:bodyPr>
            <a:normAutofit/>
          </a:bodyPr>
          <a:lstStyle/>
          <a:p>
            <a:r>
              <a:rPr lang="en-GB" dirty="0" smtClean="0"/>
              <a:t>Steady-state NOE signals are brought </a:t>
            </a:r>
            <a:r>
              <a:rPr lang="en-GB" dirty="0"/>
              <a:t>about by </a:t>
            </a:r>
            <a:r>
              <a:rPr lang="en-GB" i="1" dirty="0"/>
              <a:t>saturating </a:t>
            </a:r>
            <a:r>
              <a:rPr lang="en-GB" dirty="0" smtClean="0"/>
              <a:t>specific spin </a:t>
            </a:r>
            <a:r>
              <a:rPr lang="en-GB" dirty="0"/>
              <a:t>transitions by selective application of weak radiofrequency (</a:t>
            </a:r>
            <a:r>
              <a:rPr lang="en-GB" dirty="0" err="1"/>
              <a:t>rf</a:t>
            </a:r>
            <a:r>
              <a:rPr lang="en-GB" dirty="0"/>
              <a:t> ) irradiation to </a:t>
            </a:r>
            <a:r>
              <a:rPr lang="en-GB" dirty="0" smtClean="0"/>
              <a:t>a resonance. </a:t>
            </a:r>
          </a:p>
          <a:p>
            <a:r>
              <a:rPr lang="en-GB" dirty="0"/>
              <a:t>T</a:t>
            </a:r>
            <a:r>
              <a:rPr lang="en-GB" dirty="0" smtClean="0"/>
              <a:t>his </a:t>
            </a:r>
            <a:r>
              <a:rPr lang="en-GB" dirty="0"/>
              <a:t>form of the NOE </a:t>
            </a:r>
            <a:r>
              <a:rPr lang="en-GB" dirty="0" smtClean="0"/>
              <a:t>is </a:t>
            </a:r>
            <a:r>
              <a:rPr lang="en-GB" dirty="0"/>
              <a:t>observed with </a:t>
            </a:r>
            <a:r>
              <a:rPr lang="en-GB" dirty="0" smtClean="0"/>
              <a:t>the largely deprecated NOE </a:t>
            </a:r>
            <a:r>
              <a:rPr lang="en-GB" dirty="0"/>
              <a:t>difference </a:t>
            </a:r>
            <a:r>
              <a:rPr lang="en-GB" dirty="0" smtClean="0"/>
              <a:t>method.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7" y="4482084"/>
            <a:ext cx="55340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77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 of the NOE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Consider two </a:t>
            </a:r>
            <a:r>
              <a:rPr lang="en-GB" dirty="0" err="1"/>
              <a:t>homonuclear</a:t>
            </a:r>
            <a:r>
              <a:rPr lang="en-GB" dirty="0"/>
              <a:t> </a:t>
            </a:r>
            <a:r>
              <a:rPr lang="en-GB" dirty="0" smtClean="0"/>
              <a:t>spins-</a:t>
            </a:r>
            <a:r>
              <a:rPr lang="en-GB" dirty="0"/>
              <a:t>½ </a:t>
            </a:r>
            <a:r>
              <a:rPr lang="en-GB" dirty="0" smtClean="0"/>
              <a:t>that </a:t>
            </a:r>
            <a:r>
              <a:rPr lang="en-GB" dirty="0"/>
              <a:t>exist in a rigid molecule </a:t>
            </a:r>
            <a:r>
              <a:rPr lang="en-GB" dirty="0" smtClean="0"/>
              <a:t>which tumbles </a:t>
            </a:r>
            <a:r>
              <a:rPr lang="en-GB" dirty="0" err="1" smtClean="0"/>
              <a:t>isotropically</a:t>
            </a:r>
            <a:r>
              <a:rPr lang="en-GB" dirty="0" smtClean="0"/>
              <a:t> </a:t>
            </a:r>
            <a:r>
              <a:rPr lang="en-GB" dirty="0"/>
              <a:t>(has no preferred axis about which it rotates)</a:t>
            </a:r>
            <a:r>
              <a:rPr lang="en-GB" dirty="0" smtClean="0"/>
              <a:t> </a:t>
            </a:r>
            <a:r>
              <a:rPr lang="en-GB" dirty="0"/>
              <a:t>in </a:t>
            </a:r>
            <a:r>
              <a:rPr lang="en-GB" dirty="0" smtClean="0"/>
              <a:t>solution. </a:t>
            </a:r>
          </a:p>
          <a:p>
            <a:r>
              <a:rPr lang="en-GB" dirty="0" smtClean="0"/>
              <a:t>The </a:t>
            </a:r>
            <a:r>
              <a:rPr lang="en-GB" dirty="0"/>
              <a:t>two nuclei do not share a scalar </a:t>
            </a:r>
            <a:r>
              <a:rPr lang="en-GB" dirty="0" smtClean="0"/>
              <a:t>coupling, </a:t>
            </a:r>
            <a:r>
              <a:rPr lang="en-GB" dirty="0"/>
              <a:t>but </a:t>
            </a:r>
            <a:r>
              <a:rPr lang="en-GB" dirty="0" smtClean="0"/>
              <a:t>do share </a:t>
            </a:r>
            <a:r>
              <a:rPr lang="en-GB" dirty="0"/>
              <a:t>a dipolar </a:t>
            </a:r>
            <a:r>
              <a:rPr lang="en-GB" dirty="0" smtClean="0"/>
              <a:t>coupling. </a:t>
            </a:r>
          </a:p>
          <a:p>
            <a:r>
              <a:rPr lang="en-GB" dirty="0" smtClean="0"/>
              <a:t>Dipolar coupling is </a:t>
            </a:r>
            <a:r>
              <a:rPr lang="en-GB" dirty="0"/>
              <a:t>the direct, through-space magnetic interaction between the two spins such that one spin is able to sense the presence of its dipolar-coupled partner. </a:t>
            </a:r>
            <a:endParaRPr lang="en-GB" dirty="0" smtClean="0"/>
          </a:p>
          <a:p>
            <a:r>
              <a:rPr lang="en-GB" dirty="0" smtClean="0"/>
              <a:t>This </a:t>
            </a:r>
            <a:r>
              <a:rPr lang="en-GB" dirty="0"/>
              <a:t>coupling may be viewed as being analogous to the interaction one witnesses when two bar magnets are brought close </a:t>
            </a:r>
            <a:r>
              <a:rPr lang="en-GB" dirty="0" smtClean="0"/>
              <a:t>together. </a:t>
            </a:r>
            <a:endParaRPr lang="en-GB" dirty="0"/>
          </a:p>
        </p:txBody>
      </p:sp>
    </p:spTree>
    <p:extLst>
      <p:ext uri="{BB962C8B-B14F-4D97-AF65-F5344CB8AC3E}">
        <p14:creationId xmlns:p14="http://schemas.microsoft.com/office/powerpoint/2010/main" val="247448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4940"/>
          </a:xfrm>
        </p:spPr>
        <p:txBody>
          <a:bodyPr>
            <a:normAutofit fontScale="90000"/>
          </a:bodyPr>
          <a:lstStyle/>
          <a:p>
            <a:r>
              <a:rPr lang="en-GB" dirty="0" smtClean="0"/>
              <a:t>Population differences and cross relaxation</a:t>
            </a:r>
            <a:endParaRPr lang="en-GB" dirty="0"/>
          </a:p>
        </p:txBody>
      </p:sp>
      <p:pic>
        <p:nvPicPr>
          <p:cNvPr id="4" name="Picture 3"/>
          <p:cNvPicPr>
            <a:picLocks noChangeAspect="1"/>
          </p:cNvPicPr>
          <p:nvPr/>
        </p:nvPicPr>
        <p:blipFill>
          <a:blip r:embed="rId2"/>
          <a:stretch>
            <a:fillRect/>
          </a:stretch>
        </p:blipFill>
        <p:spPr>
          <a:xfrm>
            <a:off x="48768" y="1460066"/>
            <a:ext cx="4691627" cy="3265794"/>
          </a:xfrm>
          <a:prstGeom prst="rect">
            <a:avLst/>
          </a:prstGeom>
        </p:spPr>
      </p:pic>
      <p:pic>
        <p:nvPicPr>
          <p:cNvPr id="5" name="Picture 4"/>
          <p:cNvPicPr>
            <a:picLocks noChangeAspect="1"/>
          </p:cNvPicPr>
          <p:nvPr/>
        </p:nvPicPr>
        <p:blipFill>
          <a:blip r:embed="rId3"/>
          <a:stretch>
            <a:fillRect/>
          </a:stretch>
        </p:blipFill>
        <p:spPr>
          <a:xfrm>
            <a:off x="4620768" y="1570771"/>
            <a:ext cx="4469975" cy="3044384"/>
          </a:xfrm>
          <a:prstGeom prst="rect">
            <a:avLst/>
          </a:prstGeom>
        </p:spPr>
      </p:pic>
      <p:sp>
        <p:nvSpPr>
          <p:cNvPr id="6" name="Content Placeholder 2"/>
          <p:cNvSpPr>
            <a:spLocks noGrp="1"/>
          </p:cNvSpPr>
          <p:nvPr>
            <p:ph idx="1"/>
          </p:nvPr>
        </p:nvSpPr>
        <p:spPr>
          <a:xfrm>
            <a:off x="0" y="4898009"/>
            <a:ext cx="9144000" cy="1966087"/>
          </a:xfrm>
        </p:spPr>
        <p:txBody>
          <a:bodyPr>
            <a:normAutofit fontScale="92500" lnSpcReduction="20000"/>
          </a:bodyPr>
          <a:lstStyle/>
          <a:p>
            <a:pPr marL="0" indent="0">
              <a:buNone/>
            </a:pPr>
            <a:r>
              <a:rPr lang="en-GB" dirty="0" smtClean="0"/>
              <a:t>(a) At </a:t>
            </a:r>
            <a:r>
              <a:rPr lang="en-GB" dirty="0"/>
              <a:t>equilibrium, (b) after instantaneous saturation of the S spins, (c) after relaxation via </a:t>
            </a:r>
            <a:r>
              <a:rPr lang="en-GB" dirty="0" smtClean="0"/>
              <a:t>‘W</a:t>
            </a:r>
            <a:r>
              <a:rPr lang="en-GB" baseline="-25000" dirty="0" smtClean="0"/>
              <a:t>2</a:t>
            </a:r>
            <a:r>
              <a:rPr lang="en-GB" dirty="0" smtClean="0"/>
              <a:t>’ </a:t>
            </a:r>
            <a:r>
              <a:rPr lang="en-GB" dirty="0"/>
              <a:t>processes and (d) after relaxation via </a:t>
            </a:r>
            <a:r>
              <a:rPr lang="en-GB" dirty="0" smtClean="0"/>
              <a:t>‘W</a:t>
            </a:r>
            <a:r>
              <a:rPr lang="en-GB" baseline="-25000" dirty="0" smtClean="0"/>
              <a:t>0</a:t>
            </a:r>
            <a:r>
              <a:rPr lang="en-GB" dirty="0" smtClean="0"/>
              <a:t>’ processes</a:t>
            </a:r>
            <a:r>
              <a:rPr lang="en-GB" dirty="0"/>
              <a:t>. Below each are the corresponding schematic </a:t>
            </a:r>
            <a:r>
              <a:rPr lang="en-GB" dirty="0" smtClean="0"/>
              <a:t>spectra. </a:t>
            </a:r>
          </a:p>
          <a:p>
            <a:pPr marL="0" indent="0">
              <a:buNone/>
            </a:pPr>
            <a:r>
              <a:rPr lang="en-GB" dirty="0" smtClean="0"/>
              <a:t>The </a:t>
            </a:r>
            <a:r>
              <a:rPr lang="en-GB" dirty="0"/>
              <a:t>W labels </a:t>
            </a:r>
            <a:r>
              <a:rPr lang="en-GB" dirty="0" smtClean="0"/>
              <a:t>represent transition probabilities – the rates </a:t>
            </a:r>
            <a:r>
              <a:rPr lang="en-GB" dirty="0"/>
              <a:t>at which the corresponding spin-flips </a:t>
            </a:r>
            <a:r>
              <a:rPr lang="en-GB" dirty="0" smtClean="0"/>
              <a:t>occur.</a:t>
            </a:r>
            <a:endParaRPr lang="en-GB" dirty="0"/>
          </a:p>
        </p:txBody>
      </p:sp>
    </p:spTree>
    <p:extLst>
      <p:ext uri="{BB962C8B-B14F-4D97-AF65-F5344CB8AC3E}">
        <p14:creationId xmlns:p14="http://schemas.microsoft.com/office/powerpoint/2010/main" val="94259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95745"/>
            <a:ext cx="7886700" cy="5581218"/>
          </a:xfrm>
        </p:spPr>
        <p:txBody>
          <a:bodyPr/>
          <a:lstStyle/>
          <a:p>
            <a:r>
              <a:rPr lang="en-GB" dirty="0"/>
              <a:t>W</a:t>
            </a:r>
            <a:r>
              <a:rPr lang="en-GB" baseline="-25000" dirty="0"/>
              <a:t>2</a:t>
            </a:r>
            <a:r>
              <a:rPr lang="en-GB" dirty="0"/>
              <a:t> and W</a:t>
            </a:r>
            <a:r>
              <a:rPr lang="en-GB" baseline="-25000" dirty="0"/>
              <a:t>0</a:t>
            </a:r>
            <a:r>
              <a:rPr lang="en-GB" dirty="0"/>
              <a:t> cross-relaxation processes compete with one another, with the dominant pathway dictating the sign of the observed </a:t>
            </a:r>
            <a:r>
              <a:rPr lang="en-GB" dirty="0" smtClean="0"/>
              <a:t>NOE</a:t>
            </a:r>
          </a:p>
          <a:p>
            <a:r>
              <a:rPr lang="en-GB" dirty="0" smtClean="0"/>
              <a:t>W</a:t>
            </a:r>
            <a:r>
              <a:rPr lang="en-GB" baseline="-25000" dirty="0" smtClean="0"/>
              <a:t>1</a:t>
            </a:r>
            <a:r>
              <a:rPr lang="en-GB" dirty="0" smtClean="0"/>
              <a:t> pathways quench NOE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097" y="2561793"/>
            <a:ext cx="340042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68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12618"/>
            <a:ext cx="7886700" cy="6345382"/>
          </a:xfrm>
        </p:spPr>
        <p:txBody>
          <a:bodyPr>
            <a:normAutofit/>
          </a:bodyPr>
          <a:lstStyle/>
          <a:p>
            <a:r>
              <a:rPr lang="en-GB" dirty="0" smtClean="0"/>
              <a:t>The NOE arises </a:t>
            </a:r>
            <a:r>
              <a:rPr lang="en-GB" dirty="0"/>
              <a:t>as a result of the redistribution of spin populations and hence flips between spin </a:t>
            </a:r>
            <a:r>
              <a:rPr lang="en-GB" dirty="0" smtClean="0"/>
              <a:t>states.</a:t>
            </a:r>
          </a:p>
          <a:p>
            <a:r>
              <a:rPr lang="en-GB" dirty="0" smtClean="0"/>
              <a:t>Redistributions occur via longitudinal (T</a:t>
            </a:r>
            <a:r>
              <a:rPr lang="en-GB" baseline="-25000" dirty="0" smtClean="0"/>
              <a:t>1</a:t>
            </a:r>
            <a:r>
              <a:rPr lang="en-GB" dirty="0" smtClean="0"/>
              <a:t>) relaxation, which is not spontaneous and requires a magnetic field fluctuating at the field of the corresponding transition</a:t>
            </a:r>
          </a:p>
          <a:p>
            <a:pPr marL="0" indent="0">
              <a:buNone/>
            </a:pPr>
            <a:endParaRPr lang="en-GB" dirty="0" smtClean="0"/>
          </a:p>
          <a:p>
            <a:pPr marL="0" indent="0">
              <a:buNone/>
            </a:pPr>
            <a:endParaRPr lang="en-GB" dirty="0" smtClean="0"/>
          </a:p>
          <a:p>
            <a:pPr marL="0" indent="0">
              <a:buNone/>
            </a:pPr>
            <a:endParaRPr lang="en-GB" dirty="0" smtClean="0"/>
          </a:p>
          <a:p>
            <a:endParaRPr lang="en-GB" dirty="0"/>
          </a:p>
          <a:p>
            <a:r>
              <a:rPr lang="en-GB" dirty="0" smtClean="0"/>
              <a:t>The dipolar </a:t>
            </a:r>
            <a:r>
              <a:rPr lang="en-GB" dirty="0"/>
              <a:t>coupling between spins is acutely sensitive to the </a:t>
            </a:r>
            <a:r>
              <a:rPr lang="en-GB" dirty="0" err="1"/>
              <a:t>internuclear</a:t>
            </a:r>
            <a:r>
              <a:rPr lang="en-GB" dirty="0"/>
              <a:t> separation </a:t>
            </a:r>
            <a:r>
              <a:rPr lang="en-GB" i="1" dirty="0"/>
              <a:t>r</a:t>
            </a:r>
            <a:r>
              <a:rPr lang="en-GB" dirty="0"/>
              <a:t>, being proportional to </a:t>
            </a:r>
            <a:r>
              <a:rPr lang="en-GB" i="1" dirty="0"/>
              <a:t>r</a:t>
            </a:r>
            <a:r>
              <a:rPr lang="en-GB" baseline="30000" dirty="0"/>
              <a:t>−3</a:t>
            </a:r>
            <a:r>
              <a:rPr lang="en-GB" dirty="0"/>
              <a:t> </a:t>
            </a:r>
            <a:endParaRPr lang="en-GB" dirty="0" smtClean="0"/>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3" y="3424246"/>
            <a:ext cx="8714509" cy="170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9010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927</TotalTime>
  <Words>3019</Words>
  <Application>Microsoft Office PowerPoint</Application>
  <PresentationFormat>On-screen Show (4:3)</PresentationFormat>
  <Paragraphs>137</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The Nuclear Overhauser Effect (NOE)</vt:lpstr>
      <vt:lpstr>Introducing NOE</vt:lpstr>
      <vt:lpstr>Principal applications of NOE</vt:lpstr>
      <vt:lpstr>NOE</vt:lpstr>
      <vt:lpstr>Steady state NOE</vt:lpstr>
      <vt:lpstr>Origin of the NOE</vt:lpstr>
      <vt:lpstr>Population differences and cross relaxation</vt:lpstr>
      <vt:lpstr>PowerPoint Presentation</vt:lpstr>
      <vt:lpstr>PowerPoint Presentation</vt:lpstr>
      <vt:lpstr>Correlation Time</vt:lpstr>
      <vt:lpstr>Spectral Density</vt:lpstr>
      <vt:lpstr>PowerPoint Presentation</vt:lpstr>
      <vt:lpstr>PowerPoint Presentation</vt:lpstr>
      <vt:lpstr>Heteronuclear NOEs</vt:lpstr>
      <vt:lpstr>Effect of other relaxation</vt:lpstr>
      <vt:lpstr>Tips for maximising the size of the NOE</vt:lpstr>
      <vt:lpstr>Applications – E vs Z </vt:lpstr>
      <vt:lpstr>Applications – Aromatic Substitution Position</vt:lpstr>
      <vt:lpstr>Applications – Substituent Configuration</vt:lpstr>
      <vt:lpstr>PowerPoint Presentation</vt:lpstr>
      <vt:lpstr>Applications – Resonance Assignment </vt:lpstr>
      <vt:lpstr>Applications – Endo versus Exo Adducts </vt:lpstr>
      <vt:lpstr>Applications – Conformational Preference</vt:lpstr>
      <vt:lpstr>Mixing</vt:lpstr>
      <vt:lpstr>Some tips for setting up NOE experiments</vt:lpstr>
      <vt:lpstr>Rotating Frame NOEs (ROESY)</vt:lpstr>
      <vt:lpstr>1D NOESY </vt:lpstr>
      <vt:lpstr>2D NOESY</vt:lpstr>
      <vt:lpstr>CSSF, Doubly Selective TOCSY-NOESY, HSQC-NOESY, and 2D-pure shift-NOESY</vt:lpstr>
      <vt:lpstr>PowerPoint Presentation</vt:lpstr>
      <vt:lpstr>PowerPoint Presentation</vt:lpstr>
      <vt:lpstr>13C HOESY (19F is more sensitive)</vt:lpstr>
      <vt:lpstr>Experimental considerations for NOE measurements</vt:lpstr>
      <vt:lpstr>PowerPoint Presentation</vt:lpstr>
      <vt:lpstr>The Nuclear Overhauser Effect (NOE)</vt:lpstr>
    </vt:vector>
  </TitlesOfParts>
  <Company>University of Manchester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Magnetism  and NMR Spectroscopy</dc:title>
  <dc:creator>mbdssra2</dc:creator>
  <cp:lastModifiedBy>mbdssra2</cp:lastModifiedBy>
  <cp:revision>81</cp:revision>
  <dcterms:created xsi:type="dcterms:W3CDTF">2017-01-17T11:15:47Z</dcterms:created>
  <dcterms:modified xsi:type="dcterms:W3CDTF">2017-03-21T09:59:03Z</dcterms:modified>
</cp:coreProperties>
</file>