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94" r:id="rId5"/>
    <p:sldId id="297" r:id="rId6"/>
    <p:sldId id="298" r:id="rId7"/>
    <p:sldId id="296" r:id="rId8"/>
    <p:sldId id="266" r:id="rId9"/>
    <p:sldId id="300" r:id="rId10"/>
    <p:sldId id="327" r:id="rId11"/>
    <p:sldId id="302" r:id="rId12"/>
    <p:sldId id="303" r:id="rId13"/>
    <p:sldId id="301" r:id="rId14"/>
    <p:sldId id="317" r:id="rId15"/>
    <p:sldId id="295" r:id="rId16"/>
    <p:sldId id="304" r:id="rId17"/>
    <p:sldId id="299" r:id="rId18"/>
    <p:sldId id="305" r:id="rId19"/>
    <p:sldId id="313" r:id="rId20"/>
    <p:sldId id="326" r:id="rId21"/>
    <p:sldId id="306" r:id="rId22"/>
    <p:sldId id="315" r:id="rId23"/>
    <p:sldId id="321" r:id="rId24"/>
    <p:sldId id="322" r:id="rId25"/>
    <p:sldId id="314" r:id="rId26"/>
    <p:sldId id="316" r:id="rId27"/>
    <p:sldId id="308" r:id="rId28"/>
    <p:sldId id="323" r:id="rId29"/>
    <p:sldId id="324" r:id="rId30"/>
    <p:sldId id="32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F10"/>
    <a:srgbClr val="9900CC"/>
    <a:srgbClr val="FF3300"/>
    <a:srgbClr val="D2E081"/>
    <a:srgbClr val="019ED5"/>
    <a:srgbClr val="A0D4EC"/>
    <a:srgbClr val="00D0C8"/>
    <a:srgbClr val="D2DF83"/>
    <a:srgbClr val="EFF5FB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02" autoAdjust="0"/>
    <p:restoredTop sz="94434" autoAdjust="0"/>
  </p:normalViewPr>
  <p:slideViewPr>
    <p:cSldViewPr snapToGrid="0">
      <p:cViewPr varScale="1">
        <p:scale>
          <a:sx n="129" d="100"/>
          <a:sy n="129" d="100"/>
        </p:scale>
        <p:origin x="122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BED1F-7E89-4186-AFD4-E2A191D877EE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FF74F-DBA3-41A5-BA13-9A49B96992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37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FF74F-DBA3-41A5-BA13-9A49B96992C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702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FF74F-DBA3-41A5-BA13-9A49B96992C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8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61F3-0E56-4B5C-9F7C-4396D4188060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35B-959B-4A76-851D-5B01E75E3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121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61F3-0E56-4B5C-9F7C-4396D4188060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35B-959B-4A76-851D-5B01E75E3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84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61F3-0E56-4B5C-9F7C-4396D4188060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35B-959B-4A76-851D-5B01E75E3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704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61F3-0E56-4B5C-9F7C-4396D4188060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35B-959B-4A76-851D-5B01E75E3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989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61F3-0E56-4B5C-9F7C-4396D4188060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35B-959B-4A76-851D-5B01E75E3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0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61F3-0E56-4B5C-9F7C-4396D4188060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35B-959B-4A76-851D-5B01E75E3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180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61F3-0E56-4B5C-9F7C-4396D4188060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35B-959B-4A76-851D-5B01E75E3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7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61F3-0E56-4B5C-9F7C-4396D4188060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35B-959B-4A76-851D-5B01E75E3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32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61F3-0E56-4B5C-9F7C-4396D4188060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35B-959B-4A76-851D-5B01E75E3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630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61F3-0E56-4B5C-9F7C-4396D4188060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35B-959B-4A76-851D-5B01E75E3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0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61F3-0E56-4B5C-9F7C-4396D4188060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9135B-959B-4A76-851D-5B01E75E3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06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61F3-0E56-4B5C-9F7C-4396D4188060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9135B-959B-4A76-851D-5B01E75E3C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5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aura.castanaracedo@manchester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5.jp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197959"/>
            <a:ext cx="916228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Homonuclear 2D NMR</a:t>
            </a:r>
          </a:p>
          <a:p>
            <a:pPr algn="ctr"/>
            <a:r>
              <a:rPr lang="en-GB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COSY and its variants, TOCSY, INADEQUATE and ADEQUATE</a:t>
            </a:r>
            <a:endParaRPr lang="en-GB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3050804"/>
            <a:ext cx="9162288" cy="380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Calibri Light" panose="020F0302020204030204" pitchFamily="34" charset="0"/>
              </a:rPr>
              <a:t>Nuclear Magnetic Resonance – Theory and Techniques</a:t>
            </a:r>
          </a:p>
          <a:p>
            <a:pPr algn="ctr">
              <a:lnSpc>
                <a:spcPct val="150000"/>
              </a:lnSpc>
            </a:pPr>
            <a:endParaRPr lang="en-GB" sz="2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GB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Laura Castañar </a:t>
            </a:r>
            <a:r>
              <a:rPr lang="en-GB" sz="24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Acedo</a:t>
            </a:r>
            <a:endParaRPr lang="en-GB" sz="2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GB" sz="2000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Laura.castanaracedo@manchester.ac.uk</a:t>
            </a:r>
            <a:endParaRPr lang="en-GB" sz="20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n-GB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School of Chemistry</a:t>
            </a:r>
          </a:p>
          <a:p>
            <a:pPr algn="ctr">
              <a:lnSpc>
                <a:spcPct val="130000"/>
              </a:lnSpc>
            </a:pP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University of Manchester</a:t>
            </a:r>
          </a:p>
          <a:p>
            <a:pPr algn="ctr">
              <a:lnSpc>
                <a:spcPct val="130000"/>
              </a:lnSpc>
            </a:pP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</a:t>
            </a:r>
            <a:r>
              <a:rPr lang="en-GB" baseline="30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st</a:t>
            </a:r>
            <a:r>
              <a:rPr lang="en-GB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March, 2017</a:t>
            </a:r>
            <a:endParaRPr lang="en-GB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31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64"/>
          <a:stretch/>
        </p:blipFill>
        <p:spPr>
          <a:xfrm>
            <a:off x="94196" y="2348862"/>
            <a:ext cx="4206335" cy="40387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0" y="0"/>
            <a:ext cx="9162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DQF-COSY</a:t>
            </a:r>
            <a:endParaRPr lang="en-GB" sz="40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40096" y="1659083"/>
            <a:ext cx="198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/>
              <a:t>Magnitude mode</a:t>
            </a:r>
            <a:endParaRPr lang="en-GB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1934613" y="1087644"/>
            <a:ext cx="963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COSY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220436" y="1143297"/>
            <a:ext cx="1712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DQF-COSY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6220436" y="1694069"/>
            <a:ext cx="1773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/>
              <a:t>Phase sensitive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60"/>
          <a:stretch/>
        </p:blipFill>
        <p:spPr>
          <a:xfrm>
            <a:off x="5544780" y="2348862"/>
            <a:ext cx="3303285" cy="4039537"/>
          </a:xfrm>
          <a:prstGeom prst="rect">
            <a:avLst/>
          </a:prstGeom>
        </p:spPr>
      </p:pic>
      <p:sp>
        <p:nvSpPr>
          <p:cNvPr id="75" name="CuadroTexto 116"/>
          <p:cNvSpPr txBox="1"/>
          <p:nvPr/>
        </p:nvSpPr>
        <p:spPr>
          <a:xfrm>
            <a:off x="7915140" y="246346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4</a:t>
            </a:r>
            <a:endParaRPr lang="es-ES" sz="1000" dirty="0">
              <a:solidFill>
                <a:srgbClr val="C00000"/>
              </a:solidFill>
            </a:endParaRPr>
          </a:p>
        </p:txBody>
      </p:sp>
      <p:sp>
        <p:nvSpPr>
          <p:cNvPr id="76" name="CuadroTexto 117"/>
          <p:cNvSpPr txBox="1"/>
          <p:nvPr/>
        </p:nvSpPr>
        <p:spPr>
          <a:xfrm>
            <a:off x="5670813" y="2103576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24</a:t>
            </a:r>
            <a:endParaRPr lang="es-ES" sz="1000" dirty="0">
              <a:solidFill>
                <a:srgbClr val="C00000"/>
              </a:solidFill>
            </a:endParaRPr>
          </a:p>
        </p:txBody>
      </p:sp>
      <p:sp>
        <p:nvSpPr>
          <p:cNvPr id="77" name="CuadroTexto 119"/>
          <p:cNvSpPr txBox="1"/>
          <p:nvPr/>
        </p:nvSpPr>
        <p:spPr>
          <a:xfrm>
            <a:off x="6499361" y="237570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6</a:t>
            </a:r>
            <a:endParaRPr lang="es-ES" sz="1000" dirty="0">
              <a:solidFill>
                <a:srgbClr val="C00000"/>
              </a:solidFill>
            </a:endParaRPr>
          </a:p>
        </p:txBody>
      </p:sp>
      <p:sp>
        <p:nvSpPr>
          <p:cNvPr id="78" name="CuadroTexto 120"/>
          <p:cNvSpPr txBox="1"/>
          <p:nvPr/>
        </p:nvSpPr>
        <p:spPr>
          <a:xfrm>
            <a:off x="8108448" y="2663297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8’, 5’</a:t>
            </a:r>
            <a:endParaRPr lang="es-ES" sz="1000" dirty="0">
              <a:solidFill>
                <a:srgbClr val="C00000"/>
              </a:solidFill>
            </a:endParaRPr>
          </a:p>
        </p:txBody>
      </p:sp>
      <p:sp>
        <p:nvSpPr>
          <p:cNvPr id="79" name="CuadroTexto 121"/>
          <p:cNvSpPr txBox="1"/>
          <p:nvPr/>
        </p:nvSpPr>
        <p:spPr>
          <a:xfrm>
            <a:off x="6982215" y="254018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7</a:t>
            </a:r>
            <a:endParaRPr lang="es-ES" sz="1000" dirty="0">
              <a:solidFill>
                <a:srgbClr val="C00000"/>
              </a:solidFill>
            </a:endParaRPr>
          </a:p>
        </p:txBody>
      </p:sp>
      <p:sp>
        <p:nvSpPr>
          <p:cNvPr id="80" name="CuadroTexto 124"/>
          <p:cNvSpPr txBox="1"/>
          <p:nvPr/>
        </p:nvSpPr>
        <p:spPr>
          <a:xfrm>
            <a:off x="7365554" y="270497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3</a:t>
            </a:r>
            <a:endParaRPr lang="es-ES" sz="1000" dirty="0">
              <a:solidFill>
                <a:srgbClr val="C00000"/>
              </a:solidFill>
            </a:endParaRPr>
          </a:p>
        </p:txBody>
      </p:sp>
      <p:sp>
        <p:nvSpPr>
          <p:cNvPr id="81" name="CuadroTexto 122"/>
          <p:cNvSpPr txBox="1"/>
          <p:nvPr/>
        </p:nvSpPr>
        <p:spPr>
          <a:xfrm>
            <a:off x="6009227" y="268025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9</a:t>
            </a:r>
            <a:endParaRPr lang="es-ES" sz="1000" dirty="0">
              <a:solidFill>
                <a:srgbClr val="C00000"/>
              </a:solidFill>
            </a:endParaRPr>
          </a:p>
        </p:txBody>
      </p:sp>
      <p:sp>
        <p:nvSpPr>
          <p:cNvPr id="82" name="CuadroTexto 120"/>
          <p:cNvSpPr txBox="1"/>
          <p:nvPr/>
        </p:nvSpPr>
        <p:spPr>
          <a:xfrm>
            <a:off x="7723699" y="2622617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5,8</a:t>
            </a:r>
            <a:endParaRPr lang="es-ES" sz="1000" dirty="0">
              <a:solidFill>
                <a:srgbClr val="C00000"/>
              </a:solidFill>
            </a:endParaRPr>
          </a:p>
        </p:txBody>
      </p:sp>
      <p:sp>
        <p:nvSpPr>
          <p:cNvPr id="83" name="CuadroTexto 119"/>
          <p:cNvSpPr txBox="1"/>
          <p:nvPr/>
        </p:nvSpPr>
        <p:spPr>
          <a:xfrm>
            <a:off x="7091380" y="2671917"/>
            <a:ext cx="2824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6’</a:t>
            </a:r>
            <a:endParaRPr lang="es-ES" sz="1000" dirty="0">
              <a:solidFill>
                <a:srgbClr val="C00000"/>
              </a:solidFill>
            </a:endParaRPr>
          </a:p>
        </p:txBody>
      </p:sp>
      <p:sp>
        <p:nvSpPr>
          <p:cNvPr id="84" name="CuadroTexto 119"/>
          <p:cNvSpPr txBox="1"/>
          <p:nvPr/>
        </p:nvSpPr>
        <p:spPr>
          <a:xfrm>
            <a:off x="6636327" y="238735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2</a:t>
            </a:r>
            <a:endParaRPr lang="es-ES" sz="1000" dirty="0">
              <a:solidFill>
                <a:srgbClr val="C00000"/>
              </a:solidFill>
            </a:endParaRPr>
          </a:p>
        </p:txBody>
      </p:sp>
      <p:sp>
        <p:nvSpPr>
          <p:cNvPr id="85" name="CuadroTexto 119"/>
          <p:cNvSpPr txBox="1"/>
          <p:nvPr/>
        </p:nvSpPr>
        <p:spPr>
          <a:xfrm>
            <a:off x="6893409" y="2725639"/>
            <a:ext cx="2824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2’</a:t>
            </a:r>
            <a:endParaRPr lang="es-ES" sz="1000" dirty="0">
              <a:solidFill>
                <a:srgbClr val="C00000"/>
              </a:solidFill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3684541" y="597873"/>
            <a:ext cx="2007825" cy="1378362"/>
            <a:chOff x="3601037" y="1125102"/>
            <a:chExt cx="2007825" cy="1378362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EFC"/>
                </a:clrFrom>
                <a:clrTo>
                  <a:srgbClr val="FF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42" b="76870"/>
            <a:stretch/>
          </p:blipFill>
          <p:spPr>
            <a:xfrm>
              <a:off x="3643442" y="1142428"/>
              <a:ext cx="1774321" cy="1361036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3643442" y="1125102"/>
              <a:ext cx="14708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Quinine</a:t>
              </a:r>
              <a:endParaRPr lang="en-GB" sz="1400" b="1" dirty="0"/>
            </a:p>
          </p:txBody>
        </p:sp>
        <p:sp>
          <p:nvSpPr>
            <p:cNvPr id="89" name="CuadroTexto 117"/>
            <p:cNvSpPr txBox="1"/>
            <p:nvPr/>
          </p:nvSpPr>
          <p:spPr>
            <a:xfrm>
              <a:off x="3601037" y="1941996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24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90" name="CuadroTexto 122"/>
            <p:cNvSpPr txBox="1"/>
            <p:nvPr/>
          </p:nvSpPr>
          <p:spPr>
            <a:xfrm>
              <a:off x="4604259" y="1593524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9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91" name="CuadroTexto 121"/>
            <p:cNvSpPr txBox="1"/>
            <p:nvPr/>
          </p:nvSpPr>
          <p:spPr>
            <a:xfrm>
              <a:off x="4692327" y="1395974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7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92" name="CuadroTexto 120"/>
            <p:cNvSpPr txBox="1"/>
            <p:nvPr/>
          </p:nvSpPr>
          <p:spPr>
            <a:xfrm>
              <a:off x="4910466" y="1322955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8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93" name="CuadroTexto 119"/>
            <p:cNvSpPr txBox="1"/>
            <p:nvPr/>
          </p:nvSpPr>
          <p:spPr>
            <a:xfrm>
              <a:off x="5018154" y="1811943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6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94" name="CuadroTexto 124"/>
            <p:cNvSpPr txBox="1"/>
            <p:nvPr/>
          </p:nvSpPr>
          <p:spPr>
            <a:xfrm>
              <a:off x="5263330" y="1732023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5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95" name="CuadroTexto 124"/>
            <p:cNvSpPr txBox="1"/>
            <p:nvPr/>
          </p:nvSpPr>
          <p:spPr>
            <a:xfrm>
              <a:off x="5209655" y="1513603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>
                  <a:solidFill>
                    <a:srgbClr val="C00000"/>
                  </a:solidFill>
                </a:rPr>
                <a:t>4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96" name="CuadroTexto 124"/>
            <p:cNvSpPr txBox="1"/>
            <p:nvPr/>
          </p:nvSpPr>
          <p:spPr>
            <a:xfrm>
              <a:off x="5358472" y="1345814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3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97" name="CuadroTexto 124"/>
            <p:cNvSpPr txBox="1"/>
            <p:nvPr/>
          </p:nvSpPr>
          <p:spPr>
            <a:xfrm>
              <a:off x="5083529" y="1294757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2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98" name="CuadroTexto 116"/>
          <p:cNvSpPr txBox="1"/>
          <p:nvPr/>
        </p:nvSpPr>
        <p:spPr>
          <a:xfrm>
            <a:off x="3261319" y="246067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4</a:t>
            </a:r>
            <a:endParaRPr lang="es-ES" sz="1000" dirty="0">
              <a:solidFill>
                <a:srgbClr val="C00000"/>
              </a:solidFill>
            </a:endParaRPr>
          </a:p>
        </p:txBody>
      </p:sp>
      <p:sp>
        <p:nvSpPr>
          <p:cNvPr id="99" name="CuadroTexto 117"/>
          <p:cNvSpPr txBox="1"/>
          <p:nvPr/>
        </p:nvSpPr>
        <p:spPr>
          <a:xfrm>
            <a:off x="1016992" y="2100783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24</a:t>
            </a:r>
            <a:endParaRPr lang="es-ES" sz="1000" dirty="0">
              <a:solidFill>
                <a:srgbClr val="C00000"/>
              </a:solidFill>
            </a:endParaRPr>
          </a:p>
        </p:txBody>
      </p:sp>
      <p:sp>
        <p:nvSpPr>
          <p:cNvPr id="100" name="CuadroTexto 119"/>
          <p:cNvSpPr txBox="1"/>
          <p:nvPr/>
        </p:nvSpPr>
        <p:spPr>
          <a:xfrm>
            <a:off x="1845540" y="2372908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6</a:t>
            </a:r>
            <a:endParaRPr lang="es-ES" sz="1000" dirty="0">
              <a:solidFill>
                <a:srgbClr val="C00000"/>
              </a:solidFill>
            </a:endParaRPr>
          </a:p>
        </p:txBody>
      </p:sp>
      <p:sp>
        <p:nvSpPr>
          <p:cNvPr id="101" name="CuadroTexto 120"/>
          <p:cNvSpPr txBox="1"/>
          <p:nvPr/>
        </p:nvSpPr>
        <p:spPr>
          <a:xfrm>
            <a:off x="3454627" y="2660504"/>
            <a:ext cx="4379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8’, 5’</a:t>
            </a:r>
            <a:endParaRPr lang="es-ES" sz="1000" dirty="0">
              <a:solidFill>
                <a:srgbClr val="C00000"/>
              </a:solidFill>
            </a:endParaRPr>
          </a:p>
        </p:txBody>
      </p:sp>
      <p:sp>
        <p:nvSpPr>
          <p:cNvPr id="102" name="CuadroTexto 121"/>
          <p:cNvSpPr txBox="1"/>
          <p:nvPr/>
        </p:nvSpPr>
        <p:spPr>
          <a:xfrm>
            <a:off x="2328394" y="253739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7</a:t>
            </a:r>
            <a:endParaRPr lang="es-ES" sz="1000" dirty="0">
              <a:solidFill>
                <a:srgbClr val="C00000"/>
              </a:solidFill>
            </a:endParaRPr>
          </a:p>
        </p:txBody>
      </p:sp>
      <p:sp>
        <p:nvSpPr>
          <p:cNvPr id="103" name="CuadroTexto 124"/>
          <p:cNvSpPr txBox="1"/>
          <p:nvPr/>
        </p:nvSpPr>
        <p:spPr>
          <a:xfrm>
            <a:off x="2711733" y="270218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3</a:t>
            </a:r>
            <a:endParaRPr lang="es-ES" sz="1000" dirty="0">
              <a:solidFill>
                <a:srgbClr val="C00000"/>
              </a:solidFill>
            </a:endParaRPr>
          </a:p>
        </p:txBody>
      </p:sp>
      <p:sp>
        <p:nvSpPr>
          <p:cNvPr id="104" name="CuadroTexto 122"/>
          <p:cNvSpPr txBox="1"/>
          <p:nvPr/>
        </p:nvSpPr>
        <p:spPr>
          <a:xfrm>
            <a:off x="1355406" y="2677460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9</a:t>
            </a:r>
            <a:endParaRPr lang="es-ES" sz="1000" dirty="0">
              <a:solidFill>
                <a:srgbClr val="C00000"/>
              </a:solidFill>
            </a:endParaRPr>
          </a:p>
        </p:txBody>
      </p:sp>
      <p:sp>
        <p:nvSpPr>
          <p:cNvPr id="105" name="CuadroTexto 120"/>
          <p:cNvSpPr txBox="1"/>
          <p:nvPr/>
        </p:nvSpPr>
        <p:spPr>
          <a:xfrm>
            <a:off x="3069878" y="2619824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5,8</a:t>
            </a:r>
            <a:endParaRPr lang="es-ES" sz="1000" dirty="0">
              <a:solidFill>
                <a:srgbClr val="C00000"/>
              </a:solidFill>
            </a:endParaRPr>
          </a:p>
        </p:txBody>
      </p:sp>
      <p:sp>
        <p:nvSpPr>
          <p:cNvPr id="106" name="CuadroTexto 119"/>
          <p:cNvSpPr txBox="1"/>
          <p:nvPr/>
        </p:nvSpPr>
        <p:spPr>
          <a:xfrm>
            <a:off x="2437559" y="2669124"/>
            <a:ext cx="2824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6’</a:t>
            </a:r>
            <a:endParaRPr lang="es-ES" sz="1000" dirty="0">
              <a:solidFill>
                <a:srgbClr val="C00000"/>
              </a:solidFill>
            </a:endParaRPr>
          </a:p>
        </p:txBody>
      </p:sp>
      <p:sp>
        <p:nvSpPr>
          <p:cNvPr id="107" name="CuadroTexto 119"/>
          <p:cNvSpPr txBox="1"/>
          <p:nvPr/>
        </p:nvSpPr>
        <p:spPr>
          <a:xfrm>
            <a:off x="1982506" y="238456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2</a:t>
            </a:r>
            <a:endParaRPr lang="es-ES" sz="1000" dirty="0">
              <a:solidFill>
                <a:srgbClr val="C00000"/>
              </a:solidFill>
            </a:endParaRPr>
          </a:p>
        </p:txBody>
      </p:sp>
      <p:sp>
        <p:nvSpPr>
          <p:cNvPr id="108" name="CuadroTexto 119"/>
          <p:cNvSpPr txBox="1"/>
          <p:nvPr/>
        </p:nvSpPr>
        <p:spPr>
          <a:xfrm>
            <a:off x="2239588" y="2722846"/>
            <a:ext cx="2824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2’</a:t>
            </a:r>
            <a:endParaRPr lang="es-ES" sz="1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8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26"/>
          <p:cNvSpPr/>
          <p:nvPr/>
        </p:nvSpPr>
        <p:spPr>
          <a:xfrm>
            <a:off x="1710531" y="1153572"/>
            <a:ext cx="395441" cy="445715"/>
          </a:xfrm>
          <a:prstGeom prst="rect">
            <a:avLst/>
          </a:prstGeom>
          <a:solidFill>
            <a:srgbClr val="019ED5"/>
          </a:solidFill>
          <a:ln>
            <a:solidFill>
              <a:srgbClr val="019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29"/>
          <p:cNvSpPr/>
          <p:nvPr/>
        </p:nvSpPr>
        <p:spPr>
          <a:xfrm>
            <a:off x="2578578" y="1159033"/>
            <a:ext cx="516821" cy="445715"/>
          </a:xfrm>
          <a:prstGeom prst="rect">
            <a:avLst/>
          </a:prstGeom>
          <a:solidFill>
            <a:srgbClr val="A0D4EC"/>
          </a:solidFill>
          <a:ln>
            <a:solidFill>
              <a:srgbClr val="A0D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0" y="0"/>
            <a:ext cx="9162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LR</a:t>
            </a:r>
            <a:r>
              <a:rPr lang="en-GB" sz="50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en-GB" sz="50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COSY (Long-Range COSY)</a:t>
            </a:r>
            <a:endParaRPr lang="en-GB" sz="50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6" name="Rectángulo 75"/>
          <p:cNvSpPr/>
          <p:nvPr/>
        </p:nvSpPr>
        <p:spPr>
          <a:xfrm>
            <a:off x="-18288" y="6541008"/>
            <a:ext cx="9144000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ángulo 76"/>
          <p:cNvSpPr/>
          <p:nvPr/>
        </p:nvSpPr>
        <p:spPr>
          <a:xfrm>
            <a:off x="12128" y="6555675"/>
            <a:ext cx="9131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/>
              <a:t>A. </a:t>
            </a:r>
            <a:r>
              <a:rPr lang="es-ES" sz="1600" dirty="0" err="1" smtClean="0"/>
              <a:t>Bax</a:t>
            </a:r>
            <a:r>
              <a:rPr lang="es-ES" sz="1600" dirty="0" smtClean="0"/>
              <a:t>, R. </a:t>
            </a:r>
            <a:r>
              <a:rPr lang="es-ES" sz="1600" dirty="0" err="1" smtClean="0"/>
              <a:t>Freeman</a:t>
            </a:r>
            <a:r>
              <a:rPr lang="es-ES" sz="1600" dirty="0" smtClean="0"/>
              <a:t>, </a:t>
            </a:r>
            <a:r>
              <a:rPr lang="es-ES" sz="1600" i="1" dirty="0" smtClean="0"/>
              <a:t>J. </a:t>
            </a:r>
            <a:r>
              <a:rPr lang="es-ES" sz="1600" i="1" dirty="0" err="1" smtClean="0"/>
              <a:t>Magn</a:t>
            </a:r>
            <a:r>
              <a:rPr lang="es-ES" sz="1600" i="1" dirty="0" smtClean="0"/>
              <a:t>. </a:t>
            </a:r>
            <a:r>
              <a:rPr lang="es-ES" sz="1600" i="1" dirty="0" err="1" smtClean="0"/>
              <a:t>Reson</a:t>
            </a:r>
            <a:r>
              <a:rPr lang="es-ES" sz="1600" i="1" dirty="0" smtClean="0"/>
              <a:t>., </a:t>
            </a:r>
            <a:r>
              <a:rPr lang="es-ES" sz="1600" b="1" dirty="0" smtClean="0"/>
              <a:t>1981</a:t>
            </a:r>
            <a:r>
              <a:rPr lang="es-ES" sz="1600" dirty="0" smtClean="0"/>
              <a:t>, 44, 542. </a:t>
            </a:r>
            <a:r>
              <a:rPr lang="en-GB" sz="1600" dirty="0" smtClean="0"/>
              <a:t> </a:t>
            </a:r>
            <a:endParaRPr lang="es-E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07"/>
          <a:stretch/>
        </p:blipFill>
        <p:spPr>
          <a:xfrm>
            <a:off x="1172752" y="1093174"/>
            <a:ext cx="2924586" cy="85729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032154" y="2319587"/>
            <a:ext cx="1743427" cy="1007612"/>
            <a:chOff x="4553712" y="1352294"/>
            <a:chExt cx="1743427" cy="100761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EFC"/>
                </a:clrFrom>
                <a:clrTo>
                  <a:srgbClr val="FF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86"/>
            <a:stretch/>
          </p:blipFill>
          <p:spPr>
            <a:xfrm>
              <a:off x="4553712" y="1502610"/>
              <a:ext cx="1743427" cy="857296"/>
            </a:xfrm>
            <a:prstGeom prst="rect">
              <a:avLst/>
            </a:prstGeom>
          </p:spPr>
        </p:pic>
        <p:sp>
          <p:nvSpPr>
            <p:cNvPr id="9" name="CuadroTexto 122"/>
            <p:cNvSpPr txBox="1"/>
            <p:nvPr/>
          </p:nvSpPr>
          <p:spPr>
            <a:xfrm>
              <a:off x="5186863" y="1993130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6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10" name="CuadroTexto 117"/>
            <p:cNvSpPr txBox="1"/>
            <p:nvPr/>
          </p:nvSpPr>
          <p:spPr>
            <a:xfrm>
              <a:off x="5562190" y="1367438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1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11" name="CuadroTexto 119"/>
            <p:cNvSpPr txBox="1"/>
            <p:nvPr/>
          </p:nvSpPr>
          <p:spPr>
            <a:xfrm>
              <a:off x="4889107" y="1821768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7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12" name="CuadroTexto 119"/>
            <p:cNvSpPr txBox="1"/>
            <p:nvPr/>
          </p:nvSpPr>
          <p:spPr>
            <a:xfrm>
              <a:off x="5812580" y="1805329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3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13" name="CuadroTexto 119"/>
            <p:cNvSpPr txBox="1"/>
            <p:nvPr/>
          </p:nvSpPr>
          <p:spPr>
            <a:xfrm>
              <a:off x="5186863" y="1352294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9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21898" y="2700408"/>
            <a:ext cx="3127829" cy="3670489"/>
            <a:chOff x="928916" y="2681536"/>
            <a:chExt cx="3127829" cy="3670489"/>
          </a:xfrm>
        </p:grpSpPr>
        <p:pic>
          <p:nvPicPr>
            <p:cNvPr id="78" name="Imagen 77"/>
            <p:cNvPicPr>
              <a:picLocks noChangeAspect="1"/>
            </p:cNvPicPr>
            <p:nvPr/>
          </p:nvPicPr>
          <p:blipFill rotWithShape="1">
            <a:blip r:embed="rId3"/>
            <a:srcRect l="35208" t="26372" r="32936"/>
            <a:stretch/>
          </p:blipFill>
          <p:spPr>
            <a:xfrm>
              <a:off x="928916" y="3321061"/>
              <a:ext cx="3127829" cy="3030964"/>
            </a:xfrm>
            <a:prstGeom prst="rect">
              <a:avLst/>
            </a:prstGeom>
          </p:spPr>
        </p:pic>
        <p:pic>
          <p:nvPicPr>
            <p:cNvPr id="23" name="Imagen 77"/>
            <p:cNvPicPr>
              <a:picLocks noChangeAspect="1"/>
            </p:cNvPicPr>
            <p:nvPr/>
          </p:nvPicPr>
          <p:blipFill rotWithShape="1">
            <a:blip r:embed="rId3"/>
            <a:srcRect l="35209" t="5217" r="33010" b="75567"/>
            <a:stretch/>
          </p:blipFill>
          <p:spPr>
            <a:xfrm>
              <a:off x="928916" y="2881916"/>
              <a:ext cx="3120571" cy="46878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13954" y="2804521"/>
              <a:ext cx="379417" cy="209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CuadroTexto 122"/>
            <p:cNvSpPr txBox="1"/>
            <p:nvPr/>
          </p:nvSpPr>
          <p:spPr>
            <a:xfrm>
              <a:off x="2645075" y="2691317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6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19" name="CuadroTexto 117"/>
            <p:cNvSpPr txBox="1"/>
            <p:nvPr/>
          </p:nvSpPr>
          <p:spPr>
            <a:xfrm>
              <a:off x="1691098" y="2684025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1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20" name="CuadroTexto 119"/>
            <p:cNvSpPr txBox="1"/>
            <p:nvPr/>
          </p:nvSpPr>
          <p:spPr>
            <a:xfrm>
              <a:off x="2777122" y="2691318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7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21" name="CuadroTexto 119"/>
            <p:cNvSpPr txBox="1"/>
            <p:nvPr/>
          </p:nvSpPr>
          <p:spPr>
            <a:xfrm>
              <a:off x="3159048" y="2751472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3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22" name="CuadroTexto 119"/>
            <p:cNvSpPr txBox="1"/>
            <p:nvPr/>
          </p:nvSpPr>
          <p:spPr>
            <a:xfrm>
              <a:off x="1575158" y="2681536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9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66354" y="2956921"/>
              <a:ext cx="379417" cy="209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034470" y="2002191"/>
            <a:ext cx="963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COSY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530712" y="2004110"/>
            <a:ext cx="1428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LR-COSY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691178" y="2693365"/>
            <a:ext cx="3284723" cy="3671251"/>
            <a:chOff x="4889107" y="2681382"/>
            <a:chExt cx="3284723" cy="3671251"/>
          </a:xfrm>
        </p:grpSpPr>
        <p:pic>
          <p:nvPicPr>
            <p:cNvPr id="25" name="Imagen 77"/>
            <p:cNvPicPr>
              <a:picLocks noChangeAspect="1"/>
            </p:cNvPicPr>
            <p:nvPr/>
          </p:nvPicPr>
          <p:blipFill rotWithShape="1">
            <a:blip r:embed="rId3"/>
            <a:srcRect l="66547" t="26372"/>
            <a:stretch/>
          </p:blipFill>
          <p:spPr>
            <a:xfrm>
              <a:off x="4889107" y="3321669"/>
              <a:ext cx="3284723" cy="3030964"/>
            </a:xfrm>
            <a:prstGeom prst="rect">
              <a:avLst/>
            </a:prstGeom>
          </p:spPr>
        </p:pic>
        <p:pic>
          <p:nvPicPr>
            <p:cNvPr id="24" name="Imagen 77"/>
            <p:cNvPicPr>
              <a:picLocks noChangeAspect="1"/>
            </p:cNvPicPr>
            <p:nvPr/>
          </p:nvPicPr>
          <p:blipFill rotWithShape="1">
            <a:blip r:embed="rId3"/>
            <a:srcRect l="67507" t="5217" b="75567"/>
            <a:stretch/>
          </p:blipFill>
          <p:spPr>
            <a:xfrm>
              <a:off x="4983449" y="2882524"/>
              <a:ext cx="3190381" cy="46878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4997154" y="2775244"/>
              <a:ext cx="379417" cy="209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558358" y="2717385"/>
              <a:ext cx="379417" cy="209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98632" y="2782773"/>
              <a:ext cx="379417" cy="209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uadroTexto 122"/>
            <p:cNvSpPr txBox="1"/>
            <p:nvPr/>
          </p:nvSpPr>
          <p:spPr>
            <a:xfrm>
              <a:off x="6673363" y="2691163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6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32" name="CuadroTexto 117"/>
            <p:cNvSpPr txBox="1"/>
            <p:nvPr/>
          </p:nvSpPr>
          <p:spPr>
            <a:xfrm>
              <a:off x="5719386" y="2683871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1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33" name="CuadroTexto 119"/>
            <p:cNvSpPr txBox="1"/>
            <p:nvPr/>
          </p:nvSpPr>
          <p:spPr>
            <a:xfrm>
              <a:off x="6805410" y="2691164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7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34" name="CuadroTexto 119"/>
            <p:cNvSpPr txBox="1"/>
            <p:nvPr/>
          </p:nvSpPr>
          <p:spPr>
            <a:xfrm>
              <a:off x="7187336" y="2751318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3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35" name="CuadroTexto 119"/>
            <p:cNvSpPr txBox="1"/>
            <p:nvPr/>
          </p:nvSpPr>
          <p:spPr>
            <a:xfrm>
              <a:off x="5603446" y="2681382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9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48" name="Imagen 77"/>
          <p:cNvPicPr>
            <a:picLocks noChangeAspect="1"/>
          </p:cNvPicPr>
          <p:nvPr/>
        </p:nvPicPr>
        <p:blipFill rotWithShape="1">
          <a:blip r:embed="rId3"/>
          <a:srcRect l="67507" t="5217" b="75567"/>
          <a:stretch/>
        </p:blipFill>
        <p:spPr>
          <a:xfrm rot="16200000">
            <a:off x="-970036" y="4327617"/>
            <a:ext cx="3190381" cy="468781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237543" y="5664629"/>
            <a:ext cx="208392" cy="429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219255" y="5205563"/>
            <a:ext cx="208392" cy="429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267885" y="3546446"/>
            <a:ext cx="208392" cy="429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CuadroTexto 122"/>
          <p:cNvSpPr txBox="1"/>
          <p:nvPr/>
        </p:nvSpPr>
        <p:spPr>
          <a:xfrm>
            <a:off x="221537" y="4235108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6</a:t>
            </a:r>
            <a:endParaRPr lang="es-ES" sz="1000" dirty="0">
              <a:solidFill>
                <a:srgbClr val="C00000"/>
              </a:solidFill>
            </a:endParaRPr>
          </a:p>
        </p:txBody>
      </p:sp>
      <p:sp>
        <p:nvSpPr>
          <p:cNvPr id="58" name="CuadroTexto 117"/>
          <p:cNvSpPr txBox="1"/>
          <p:nvPr/>
        </p:nvSpPr>
        <p:spPr>
          <a:xfrm>
            <a:off x="249671" y="514739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1</a:t>
            </a:r>
            <a:endParaRPr lang="es-ES" sz="1000" dirty="0">
              <a:solidFill>
                <a:srgbClr val="C00000"/>
              </a:solidFill>
            </a:endParaRPr>
          </a:p>
        </p:txBody>
      </p:sp>
      <p:sp>
        <p:nvSpPr>
          <p:cNvPr id="59" name="CuadroTexto 119"/>
          <p:cNvSpPr txBox="1"/>
          <p:nvPr/>
        </p:nvSpPr>
        <p:spPr>
          <a:xfrm>
            <a:off x="238983" y="407390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7</a:t>
            </a:r>
            <a:endParaRPr lang="es-ES" sz="1000" dirty="0">
              <a:solidFill>
                <a:srgbClr val="C00000"/>
              </a:solidFill>
            </a:endParaRPr>
          </a:p>
        </p:txBody>
      </p:sp>
      <p:sp>
        <p:nvSpPr>
          <p:cNvPr id="60" name="CuadroTexto 119"/>
          <p:cNvSpPr txBox="1"/>
          <p:nvPr/>
        </p:nvSpPr>
        <p:spPr>
          <a:xfrm>
            <a:off x="267885" y="372871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3</a:t>
            </a:r>
            <a:endParaRPr lang="es-ES" sz="1000" dirty="0">
              <a:solidFill>
                <a:srgbClr val="C00000"/>
              </a:solidFill>
            </a:endParaRPr>
          </a:p>
        </p:txBody>
      </p:sp>
      <p:sp>
        <p:nvSpPr>
          <p:cNvPr id="61" name="CuadroTexto 119"/>
          <p:cNvSpPr txBox="1"/>
          <p:nvPr/>
        </p:nvSpPr>
        <p:spPr>
          <a:xfrm>
            <a:off x="265569" y="529722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9</a:t>
            </a:r>
            <a:endParaRPr lang="es-ES" sz="1000" dirty="0">
              <a:solidFill>
                <a:srgbClr val="C00000"/>
              </a:solidFill>
            </a:endParaRPr>
          </a:p>
        </p:txBody>
      </p:sp>
      <p:pic>
        <p:nvPicPr>
          <p:cNvPr id="64" name="Imagen 77"/>
          <p:cNvPicPr>
            <a:picLocks noChangeAspect="1"/>
          </p:cNvPicPr>
          <p:nvPr/>
        </p:nvPicPr>
        <p:blipFill rotWithShape="1">
          <a:blip r:embed="rId3"/>
          <a:srcRect l="67507" t="5217" b="75567"/>
          <a:stretch/>
        </p:blipFill>
        <p:spPr>
          <a:xfrm rot="16200000">
            <a:off x="4309597" y="4347441"/>
            <a:ext cx="3190381" cy="468781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5517176" y="5684453"/>
            <a:ext cx="208392" cy="429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5498888" y="5225387"/>
            <a:ext cx="208392" cy="429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5547518" y="3566270"/>
            <a:ext cx="208392" cy="429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CuadroTexto 122"/>
          <p:cNvSpPr txBox="1"/>
          <p:nvPr/>
        </p:nvSpPr>
        <p:spPr>
          <a:xfrm>
            <a:off x="5501170" y="4254932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6</a:t>
            </a:r>
            <a:endParaRPr lang="es-ES" sz="1000" dirty="0">
              <a:solidFill>
                <a:srgbClr val="C00000"/>
              </a:solidFill>
            </a:endParaRPr>
          </a:p>
        </p:txBody>
      </p:sp>
      <p:sp>
        <p:nvSpPr>
          <p:cNvPr id="69" name="CuadroTexto 117"/>
          <p:cNvSpPr txBox="1"/>
          <p:nvPr/>
        </p:nvSpPr>
        <p:spPr>
          <a:xfrm>
            <a:off x="5529304" y="5167220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1</a:t>
            </a:r>
            <a:endParaRPr lang="es-ES" sz="1000" dirty="0">
              <a:solidFill>
                <a:srgbClr val="C00000"/>
              </a:solidFill>
            </a:endParaRPr>
          </a:p>
        </p:txBody>
      </p:sp>
      <p:sp>
        <p:nvSpPr>
          <p:cNvPr id="70" name="CuadroTexto 119"/>
          <p:cNvSpPr txBox="1"/>
          <p:nvPr/>
        </p:nvSpPr>
        <p:spPr>
          <a:xfrm>
            <a:off x="5518616" y="409372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7</a:t>
            </a:r>
            <a:endParaRPr lang="es-ES" sz="1000" dirty="0">
              <a:solidFill>
                <a:srgbClr val="C00000"/>
              </a:solidFill>
            </a:endParaRPr>
          </a:p>
        </p:txBody>
      </p:sp>
      <p:sp>
        <p:nvSpPr>
          <p:cNvPr id="71" name="CuadroTexto 119"/>
          <p:cNvSpPr txBox="1"/>
          <p:nvPr/>
        </p:nvSpPr>
        <p:spPr>
          <a:xfrm>
            <a:off x="5547518" y="3748538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3</a:t>
            </a:r>
            <a:endParaRPr lang="es-ES" sz="1000" dirty="0">
              <a:solidFill>
                <a:srgbClr val="C00000"/>
              </a:solidFill>
            </a:endParaRPr>
          </a:p>
        </p:txBody>
      </p:sp>
      <p:sp>
        <p:nvSpPr>
          <p:cNvPr id="72" name="CuadroTexto 119"/>
          <p:cNvSpPr txBox="1"/>
          <p:nvPr/>
        </p:nvSpPr>
        <p:spPr>
          <a:xfrm>
            <a:off x="5545202" y="531705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9</a:t>
            </a:r>
            <a:endParaRPr lang="es-ES" sz="1000" dirty="0">
              <a:solidFill>
                <a:srgbClr val="C00000"/>
              </a:solidFill>
            </a:endParaRPr>
          </a:p>
        </p:txBody>
      </p:sp>
      <p:sp>
        <p:nvSpPr>
          <p:cNvPr id="74" name="Rectángulo 26"/>
          <p:cNvSpPr/>
          <p:nvPr/>
        </p:nvSpPr>
        <p:spPr>
          <a:xfrm>
            <a:off x="7059175" y="1193291"/>
            <a:ext cx="140719" cy="445715"/>
          </a:xfrm>
          <a:prstGeom prst="rect">
            <a:avLst/>
          </a:prstGeom>
          <a:solidFill>
            <a:srgbClr val="019ED5"/>
          </a:solidFill>
          <a:ln>
            <a:solidFill>
              <a:srgbClr val="019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Rectángulo 29"/>
          <p:cNvSpPr/>
          <p:nvPr/>
        </p:nvSpPr>
        <p:spPr>
          <a:xfrm>
            <a:off x="7738057" y="1198752"/>
            <a:ext cx="161448" cy="445715"/>
          </a:xfrm>
          <a:prstGeom prst="rect">
            <a:avLst/>
          </a:prstGeom>
          <a:solidFill>
            <a:srgbClr val="A0D4EC"/>
          </a:solidFill>
          <a:ln>
            <a:solidFill>
              <a:srgbClr val="A0D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78" r="67004" b="53539"/>
          <a:stretch/>
        </p:blipFill>
        <p:spPr>
          <a:xfrm>
            <a:off x="6486353" y="1075868"/>
            <a:ext cx="2715471" cy="999488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>
            <a:off x="3676601" y="2048505"/>
            <a:ext cx="25356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/>
              <a:t>4-aminonaphthalene-2,7-disulfonate</a:t>
            </a:r>
          </a:p>
        </p:txBody>
      </p:sp>
    </p:spTree>
    <p:extLst>
      <p:ext uri="{BB962C8B-B14F-4D97-AF65-F5344CB8AC3E}">
        <p14:creationId xmlns:p14="http://schemas.microsoft.com/office/powerpoint/2010/main" val="406132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71687" y="3370895"/>
            <a:ext cx="2588715" cy="78377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ángulo 29"/>
          <p:cNvSpPr/>
          <p:nvPr/>
        </p:nvSpPr>
        <p:spPr>
          <a:xfrm>
            <a:off x="1196007" y="1177232"/>
            <a:ext cx="2104753" cy="445715"/>
          </a:xfrm>
          <a:prstGeom prst="rect">
            <a:avLst/>
          </a:prstGeom>
          <a:solidFill>
            <a:srgbClr val="A0D4EC"/>
          </a:solidFill>
          <a:ln>
            <a:solidFill>
              <a:srgbClr val="A0D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-18288" y="0"/>
            <a:ext cx="9162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CLIP-COSY (Clean In-Phase COSY)</a:t>
            </a:r>
            <a:endParaRPr lang="en-GB" sz="50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-18288" y="6541008"/>
            <a:ext cx="9144000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ángulo 4"/>
          <p:cNvSpPr/>
          <p:nvPr/>
        </p:nvSpPr>
        <p:spPr>
          <a:xfrm>
            <a:off x="12128" y="6548241"/>
            <a:ext cx="92508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/>
              <a:t>M. </a:t>
            </a:r>
            <a:r>
              <a:rPr lang="es-ES" sz="1600" dirty="0"/>
              <a:t>R. M. </a:t>
            </a:r>
            <a:r>
              <a:rPr lang="es-ES" sz="1600" dirty="0" err="1"/>
              <a:t>Koos</a:t>
            </a:r>
            <a:r>
              <a:rPr lang="es-ES" sz="1600" dirty="0"/>
              <a:t>, </a:t>
            </a:r>
            <a:r>
              <a:rPr lang="es-ES" sz="1600" dirty="0" smtClean="0"/>
              <a:t>G. </a:t>
            </a:r>
            <a:r>
              <a:rPr lang="es-ES" sz="1600" dirty="0" err="1"/>
              <a:t>Kummerlçwe</a:t>
            </a:r>
            <a:r>
              <a:rPr lang="es-ES" sz="1600" dirty="0"/>
              <a:t>, </a:t>
            </a:r>
            <a:r>
              <a:rPr lang="es-ES" sz="1600" dirty="0" smtClean="0"/>
              <a:t>L. </a:t>
            </a:r>
            <a:r>
              <a:rPr lang="es-ES" sz="1600" dirty="0" err="1"/>
              <a:t>Kaltschnee</a:t>
            </a:r>
            <a:r>
              <a:rPr lang="es-ES" sz="1600" dirty="0"/>
              <a:t>, </a:t>
            </a:r>
            <a:r>
              <a:rPr lang="es-ES" sz="1600" dirty="0" smtClean="0"/>
              <a:t>C. </a:t>
            </a:r>
            <a:r>
              <a:rPr lang="es-ES" sz="1600" dirty="0"/>
              <a:t>M. </a:t>
            </a:r>
            <a:r>
              <a:rPr lang="es-ES" sz="1600" dirty="0" err="1"/>
              <a:t>Thiele</a:t>
            </a:r>
            <a:r>
              <a:rPr lang="es-ES" sz="1600" dirty="0"/>
              <a:t>, </a:t>
            </a:r>
            <a:r>
              <a:rPr lang="es-ES" sz="1600" dirty="0" smtClean="0"/>
              <a:t>and B. </a:t>
            </a:r>
            <a:r>
              <a:rPr lang="es-ES" sz="1600" dirty="0" err="1" smtClean="0"/>
              <a:t>Luy</a:t>
            </a:r>
            <a:r>
              <a:rPr lang="es-ES" sz="1600" dirty="0" smtClean="0"/>
              <a:t>, </a:t>
            </a:r>
            <a:r>
              <a:rPr lang="en-GB" sz="1600" i="1" dirty="0" err="1" smtClean="0"/>
              <a:t>Angew</a:t>
            </a:r>
            <a:r>
              <a:rPr lang="en-GB" sz="1600" i="1" dirty="0" smtClean="0"/>
              <a:t>. Chem. Int. Ed.</a:t>
            </a:r>
            <a:r>
              <a:rPr lang="en-GB" sz="1600" dirty="0" smtClean="0"/>
              <a:t>, </a:t>
            </a:r>
            <a:r>
              <a:rPr lang="en-GB" sz="1600" b="1" dirty="0" smtClean="0"/>
              <a:t>2016</a:t>
            </a:r>
            <a:r>
              <a:rPr lang="en-GB" sz="1600" dirty="0" smtClean="0"/>
              <a:t>, 55, 7655.</a:t>
            </a:r>
            <a:endParaRPr lang="es-E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23" y="1702418"/>
            <a:ext cx="4772165" cy="46104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7"/>
          <a:stretch/>
        </p:blipFill>
        <p:spPr>
          <a:xfrm>
            <a:off x="176705" y="943126"/>
            <a:ext cx="4090496" cy="13596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r="66545"/>
          <a:stretch/>
        </p:blipFill>
        <p:spPr>
          <a:xfrm>
            <a:off x="1165857" y="4965593"/>
            <a:ext cx="1762454" cy="10397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27796" y="4888083"/>
            <a:ext cx="7421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 smtClean="0"/>
              <a:t>Estradiol</a:t>
            </a:r>
            <a:endParaRPr lang="en-GB" sz="1200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-261521" y="2958674"/>
            <a:ext cx="4655270" cy="810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Cross- and diagonal peaks</a:t>
            </a:r>
          </a:p>
          <a:p>
            <a:r>
              <a:rPr lang="en-GB" sz="2000" dirty="0" smtClean="0"/>
              <a:t>In-phase double </a:t>
            </a:r>
          </a:p>
          <a:p>
            <a:r>
              <a:rPr lang="en-GB" sz="2000" dirty="0" smtClean="0"/>
              <a:t>absorption lineshape </a:t>
            </a:r>
          </a:p>
          <a:p>
            <a:r>
              <a:rPr lang="en-GB" sz="2000" dirty="0" smtClean="0"/>
              <a:t>	  	</a:t>
            </a:r>
          </a:p>
        </p:txBody>
      </p:sp>
      <p:sp>
        <p:nvSpPr>
          <p:cNvPr id="17" name="TextBox 37"/>
          <p:cNvSpPr txBox="1"/>
          <p:nvPr/>
        </p:nvSpPr>
        <p:spPr>
          <a:xfrm>
            <a:off x="4853717" y="5696093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 smtClean="0"/>
              <a:t>J</a:t>
            </a:r>
            <a:r>
              <a:rPr lang="en-GB" baseline="-25000" dirty="0" err="1" smtClean="0"/>
              <a:t>HH</a:t>
            </a:r>
            <a:endParaRPr lang="en-GB" baseline="-25000" dirty="0"/>
          </a:p>
        </p:txBody>
      </p:sp>
      <p:sp>
        <p:nvSpPr>
          <p:cNvPr id="18" name="TextBox 37"/>
          <p:cNvSpPr txBox="1"/>
          <p:nvPr/>
        </p:nvSpPr>
        <p:spPr>
          <a:xfrm>
            <a:off x="4553712" y="5302684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 smtClean="0"/>
              <a:t>J</a:t>
            </a:r>
            <a:r>
              <a:rPr lang="en-GB" baseline="-25000" dirty="0" err="1" smtClean="0"/>
              <a:t>HH</a:t>
            </a:r>
            <a:endParaRPr lang="en-GB" baseline="-25000" dirty="0"/>
          </a:p>
        </p:txBody>
      </p:sp>
      <p:cxnSp>
        <p:nvCxnSpPr>
          <p:cNvPr id="19" name="Conector recto 2"/>
          <p:cNvCxnSpPr/>
          <p:nvPr/>
        </p:nvCxnSpPr>
        <p:spPr>
          <a:xfrm>
            <a:off x="5019566" y="5714203"/>
            <a:ext cx="180000" cy="7375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04"/>
          <p:cNvCxnSpPr/>
          <p:nvPr/>
        </p:nvCxnSpPr>
        <p:spPr>
          <a:xfrm rot="16200000">
            <a:off x="4882593" y="5554250"/>
            <a:ext cx="180000" cy="7375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93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-67259"/>
            <a:ext cx="9162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COSY and its variants </a:t>
            </a:r>
            <a:endParaRPr lang="en-GB" sz="50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7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445401"/>
              </p:ext>
            </p:extLst>
          </p:nvPr>
        </p:nvGraphicFramePr>
        <p:xfrm>
          <a:off x="0" y="776930"/>
          <a:ext cx="9143998" cy="6063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599"/>
                <a:gridCol w="3338286"/>
                <a:gridCol w="3672113"/>
              </a:tblGrid>
              <a:tr h="400917">
                <a:tc>
                  <a:txBody>
                    <a:bodyPr/>
                    <a:lstStyle/>
                    <a:p>
                      <a:pPr marL="0" indent="92075" algn="l"/>
                      <a:r>
                        <a:rPr lang="en-GB" sz="24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Experiment</a:t>
                      </a:r>
                      <a:endParaRPr lang="en-GB" sz="2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Advantages</a:t>
                      </a:r>
                      <a:endParaRPr lang="en-GB" sz="2400" b="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Drawbacks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</a:tr>
              <a:tr h="1111261">
                <a:tc>
                  <a:txBody>
                    <a:bodyPr/>
                    <a:lstStyle/>
                    <a:p>
                      <a:pPr marL="0" marR="0" lvl="0" indent="920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latin typeface="+mn-lt"/>
                        </a:rPr>
                        <a:t>COSY</a:t>
                      </a:r>
                    </a:p>
                    <a:p>
                      <a:pPr marL="0" indent="92075" algn="ctr"/>
                      <a:r>
                        <a:rPr lang="en-GB" sz="2000" dirty="0" smtClean="0">
                          <a:latin typeface="+mn-lt"/>
                        </a:rPr>
                        <a:t>Absolute value 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(magnitude mode)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261938" indent="-174625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>
                          <a:latin typeface="+mn-lt"/>
                        </a:rPr>
                        <a:t>Simple and robust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261938" indent="-174625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>
                          <a:latin typeface="+mn-lt"/>
                        </a:rPr>
                        <a:t>Poor resolution (mag.</a:t>
                      </a:r>
                      <a:r>
                        <a:rPr lang="en-GB" sz="2000" baseline="0" dirty="0" smtClean="0">
                          <a:latin typeface="+mn-lt"/>
                        </a:rPr>
                        <a:t> mode)</a:t>
                      </a:r>
                    </a:p>
                    <a:p>
                      <a:pPr marL="261938" indent="-174625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baseline="0" dirty="0" smtClean="0">
                          <a:latin typeface="+mn-lt"/>
                        </a:rPr>
                        <a:t>Mask of peaks close by diag.</a:t>
                      </a:r>
                    </a:p>
                    <a:p>
                      <a:pPr marL="261938" indent="-174625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baseline="0" dirty="0" smtClean="0">
                          <a:latin typeface="+mn-lt"/>
                        </a:rPr>
                        <a:t>Non cross-peak fine structure </a:t>
                      </a:r>
                    </a:p>
                    <a:p>
                      <a:pPr marL="261938" indent="-174625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i="1" baseline="0" dirty="0" smtClean="0">
                          <a:latin typeface="+mn-lt"/>
                        </a:rPr>
                        <a:t>J</a:t>
                      </a:r>
                      <a:r>
                        <a:rPr lang="en-GB" sz="2000" baseline="0" dirty="0" smtClean="0">
                          <a:latin typeface="+mn-lt"/>
                        </a:rPr>
                        <a:t> measurements not possible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69693">
                <a:tc>
                  <a:txBody>
                    <a:bodyPr/>
                    <a:lstStyle/>
                    <a:p>
                      <a:pPr marL="0" indent="92075" algn="ctr"/>
                      <a:r>
                        <a:rPr lang="en-GB" sz="2000" b="1" dirty="0" err="1" smtClean="0">
                          <a:latin typeface="+mn-lt"/>
                        </a:rPr>
                        <a:t>DQF</a:t>
                      </a:r>
                      <a:r>
                        <a:rPr lang="en-GB" sz="2000" b="1" dirty="0" smtClean="0">
                          <a:latin typeface="+mn-lt"/>
                        </a:rPr>
                        <a:t>-COSY</a:t>
                      </a:r>
                    </a:p>
                    <a:p>
                      <a:pPr marL="0" indent="92075" algn="ctr"/>
                      <a:r>
                        <a:rPr lang="en-GB" sz="2000" dirty="0" smtClean="0">
                          <a:latin typeface="+mn-lt"/>
                        </a:rPr>
                        <a:t>Phase</a:t>
                      </a:r>
                      <a:r>
                        <a:rPr lang="en-GB" sz="2000" baseline="0" dirty="0" smtClean="0">
                          <a:latin typeface="+mn-lt"/>
                        </a:rPr>
                        <a:t>–sensitive</a:t>
                      </a:r>
                    </a:p>
                    <a:p>
                      <a:pPr marL="0" indent="92075" algn="ctr"/>
                      <a:r>
                        <a:rPr lang="en-GB" sz="2000" baseline="0" dirty="0" smtClean="0">
                          <a:latin typeface="+mn-lt"/>
                        </a:rPr>
                        <a:t>(AP-absorption)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261938" indent="-174625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>
                          <a:latin typeface="+mn-lt"/>
                        </a:rPr>
                        <a:t>High-resolution (</a:t>
                      </a:r>
                      <a:r>
                        <a:rPr lang="en-GB" sz="2000" dirty="0" err="1" smtClean="0">
                          <a:latin typeface="+mn-lt"/>
                        </a:rPr>
                        <a:t>absor</a:t>
                      </a:r>
                      <a:r>
                        <a:rPr lang="en-GB" sz="2000" dirty="0" smtClean="0">
                          <a:latin typeface="+mn-lt"/>
                        </a:rPr>
                        <a:t>.)</a:t>
                      </a:r>
                    </a:p>
                    <a:p>
                      <a:pPr marL="261938" indent="-174625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>
                          <a:latin typeface="+mn-lt"/>
                        </a:rPr>
                        <a:t>Display peaks close to diag.</a:t>
                      </a:r>
                    </a:p>
                    <a:p>
                      <a:pPr marL="261938" indent="-174625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>
                          <a:latin typeface="+mn-lt"/>
                        </a:rPr>
                        <a:t>Cross-peak</a:t>
                      </a:r>
                      <a:r>
                        <a:rPr lang="en-GB" sz="2000" baseline="0" dirty="0" smtClean="0">
                          <a:latin typeface="+mn-lt"/>
                        </a:rPr>
                        <a:t> fine structure </a:t>
                      </a:r>
                    </a:p>
                    <a:p>
                      <a:pPr marL="261938" indent="-174625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i="1" baseline="0" dirty="0" smtClean="0">
                          <a:latin typeface="+mn-lt"/>
                        </a:rPr>
                        <a:t>J</a:t>
                      </a:r>
                      <a:r>
                        <a:rPr lang="en-GB" sz="2000" baseline="0" dirty="0" smtClean="0">
                          <a:latin typeface="+mn-lt"/>
                        </a:rPr>
                        <a:t> measurements possible</a:t>
                      </a:r>
                    </a:p>
                    <a:p>
                      <a:pPr marL="261938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baseline="0" dirty="0" smtClean="0">
                          <a:latin typeface="+mn-lt"/>
                        </a:rPr>
                        <a:t>Singlet suppressed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261938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Sensitivity loss by a factor of 2</a:t>
                      </a:r>
                    </a:p>
                    <a:p>
                      <a:pPr marL="261938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Requires high digital resolution </a:t>
                      </a:r>
                    </a:p>
                    <a:p>
                      <a:pPr marL="261938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 c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ross-peak if </a:t>
                      </a:r>
                      <a:r>
                        <a:rPr lang="en-GB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small</a:t>
                      </a:r>
                      <a:endParaRPr lang="en-GB" sz="2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69693">
                <a:tc>
                  <a:txBody>
                    <a:bodyPr/>
                    <a:lstStyle/>
                    <a:p>
                      <a:pPr marL="0" marR="0" lvl="0" indent="92075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err="1" smtClean="0">
                          <a:latin typeface="+mn-lt"/>
                        </a:rPr>
                        <a:t>LR</a:t>
                      </a:r>
                      <a:r>
                        <a:rPr lang="en-GB" sz="2000" b="1" dirty="0" smtClean="0">
                          <a:latin typeface="+mn-lt"/>
                        </a:rPr>
                        <a:t>-COSY</a:t>
                      </a:r>
                    </a:p>
                    <a:p>
                      <a:pPr marL="0" indent="92075" algn="ctr"/>
                      <a:r>
                        <a:rPr lang="en-GB" sz="2000" dirty="0" smtClean="0">
                          <a:latin typeface="+mn-lt"/>
                        </a:rPr>
                        <a:t>Absolute value </a:t>
                      </a:r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(magnitude mode)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261938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dirty="0" smtClean="0">
                          <a:latin typeface="+mn-lt"/>
                        </a:rPr>
                        <a:t>Detection</a:t>
                      </a:r>
                      <a:r>
                        <a:rPr lang="en-GB" sz="2000" baseline="0" dirty="0" smtClean="0">
                          <a:latin typeface="+mn-lt"/>
                        </a:rPr>
                        <a:t> of weak </a:t>
                      </a:r>
                      <a:r>
                        <a:rPr lang="en-GB" sz="2000" i="1" baseline="0" dirty="0" smtClean="0">
                          <a:latin typeface="+mn-lt"/>
                        </a:rPr>
                        <a:t>J </a:t>
                      </a:r>
                      <a:r>
                        <a:rPr lang="en-GB" sz="2000" baseline="0" dirty="0" smtClean="0">
                          <a:latin typeface="+mn-lt"/>
                        </a:rPr>
                        <a:t>couplings (&lt;1Hz)</a:t>
                      </a:r>
                      <a:endParaRPr lang="en-GB" sz="20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263525" marR="0" lvl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dirty="0" smtClean="0">
                          <a:latin typeface="+mn-lt"/>
                        </a:rPr>
                        <a:t>Poor resolution (mag.</a:t>
                      </a:r>
                      <a:r>
                        <a:rPr lang="en-GB" sz="2000" baseline="0" dirty="0" smtClean="0">
                          <a:latin typeface="+mn-lt"/>
                        </a:rPr>
                        <a:t> mode)</a:t>
                      </a:r>
                    </a:p>
                    <a:p>
                      <a:pPr marL="261938" indent="-174625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baseline="0" dirty="0" smtClean="0">
                          <a:latin typeface="+mn-lt"/>
                        </a:rPr>
                        <a:t>Non cross-peak fine structure </a:t>
                      </a:r>
                    </a:p>
                    <a:p>
                      <a:pPr marL="261938" indent="-174625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i="1" baseline="0" dirty="0" smtClean="0">
                          <a:latin typeface="+mn-lt"/>
                        </a:rPr>
                        <a:t>J</a:t>
                      </a:r>
                      <a:r>
                        <a:rPr lang="en-GB" sz="2000" baseline="0" dirty="0" smtClean="0">
                          <a:latin typeface="+mn-lt"/>
                        </a:rPr>
                        <a:t> measurements not possible</a:t>
                      </a:r>
                      <a:endParaRPr lang="en-GB" sz="2000" dirty="0" smtClean="0">
                        <a:latin typeface="+mn-lt"/>
                      </a:endParaRPr>
                    </a:p>
                    <a:p>
                      <a:pPr marL="263525" marR="0" lvl="0" indent="-1762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baseline="0" dirty="0" smtClean="0">
                          <a:latin typeface="+mn-lt"/>
                        </a:rPr>
                        <a:t>Large </a:t>
                      </a:r>
                      <a:r>
                        <a:rPr lang="en-GB" sz="2000" i="1" baseline="0" dirty="0" smtClean="0">
                          <a:latin typeface="+mn-lt"/>
                        </a:rPr>
                        <a:t>J</a:t>
                      </a:r>
                      <a:r>
                        <a:rPr lang="en-GB" sz="2000" baseline="0" dirty="0" smtClean="0">
                          <a:latin typeface="+mn-lt"/>
                        </a:rPr>
                        <a:t> couplings attenuated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11261">
                <a:tc>
                  <a:txBody>
                    <a:bodyPr/>
                    <a:lstStyle/>
                    <a:p>
                      <a:pPr marL="0" indent="92075" algn="ctr"/>
                      <a:r>
                        <a:rPr lang="en-GB" sz="2000" b="1" dirty="0" smtClean="0">
                          <a:latin typeface="+mn-lt"/>
                        </a:rPr>
                        <a:t>CLIP-COSY</a:t>
                      </a:r>
                    </a:p>
                    <a:p>
                      <a:pPr marL="0" indent="92075" algn="ctr"/>
                      <a:r>
                        <a:rPr lang="en-GB" sz="2000" dirty="0" smtClean="0">
                          <a:latin typeface="+mn-lt"/>
                        </a:rPr>
                        <a:t>Phase</a:t>
                      </a:r>
                      <a:r>
                        <a:rPr lang="en-GB" sz="2000" baseline="0" dirty="0" smtClean="0">
                          <a:latin typeface="+mn-lt"/>
                        </a:rPr>
                        <a:t>–sensitive</a:t>
                      </a:r>
                    </a:p>
                    <a:p>
                      <a:pPr marL="0" indent="92075" algn="ctr"/>
                      <a:r>
                        <a:rPr lang="en-GB" sz="2000" baseline="0" dirty="0" smtClean="0">
                          <a:latin typeface="+mn-lt"/>
                        </a:rPr>
                        <a:t>(IP-absorption)</a:t>
                      </a:r>
                      <a:endParaRPr lang="en-GB" sz="2000" dirty="0" smtClean="0"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261938" indent="-174625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>
                          <a:latin typeface="+mn-lt"/>
                        </a:rPr>
                        <a:t>High-resolution (</a:t>
                      </a:r>
                      <a:r>
                        <a:rPr lang="en-GB" sz="2000" dirty="0" err="1" smtClean="0">
                          <a:latin typeface="+mn-lt"/>
                        </a:rPr>
                        <a:t>absor</a:t>
                      </a:r>
                      <a:r>
                        <a:rPr lang="en-GB" sz="2000" dirty="0" smtClean="0">
                          <a:latin typeface="+mn-lt"/>
                        </a:rPr>
                        <a:t>.)</a:t>
                      </a:r>
                    </a:p>
                    <a:p>
                      <a:pPr marL="261938" indent="-174625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>
                          <a:latin typeface="+mn-lt"/>
                        </a:rPr>
                        <a:t>Display peaks close to diag.</a:t>
                      </a:r>
                    </a:p>
                    <a:p>
                      <a:pPr marL="261938" indent="-174625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dirty="0" smtClean="0">
                          <a:latin typeface="+mn-lt"/>
                        </a:rPr>
                        <a:t>Cross-peak</a:t>
                      </a:r>
                      <a:r>
                        <a:rPr lang="en-GB" sz="2000" baseline="0" dirty="0" smtClean="0">
                          <a:latin typeface="+mn-lt"/>
                        </a:rPr>
                        <a:t> fine structure </a:t>
                      </a:r>
                    </a:p>
                    <a:p>
                      <a:pPr marL="261938" indent="-174625" algn="l">
                        <a:buFont typeface="Arial" panose="020B0604020202020204" pitchFamily="34" charset="0"/>
                        <a:buChar char="•"/>
                      </a:pPr>
                      <a:r>
                        <a:rPr lang="en-GB" sz="2000" i="1" baseline="0" dirty="0" smtClean="0">
                          <a:latin typeface="+mn-lt"/>
                        </a:rPr>
                        <a:t>J</a:t>
                      </a:r>
                      <a:r>
                        <a:rPr lang="en-GB" sz="2000" baseline="0" dirty="0" smtClean="0">
                          <a:latin typeface="+mn-lt"/>
                        </a:rPr>
                        <a:t> measurements possible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261938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Requires high digital resolution </a:t>
                      </a:r>
                    </a:p>
                    <a:p>
                      <a:pPr marL="261938" marR="0" lvl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peaks can disappear</a:t>
                      </a:r>
                      <a:endParaRPr lang="en-GB" sz="2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01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167" y="7459"/>
            <a:ext cx="9162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i="1" dirty="0" smtClean="0">
                <a:latin typeface="+mj-lt"/>
                <a:cs typeface="Calibri Light" panose="020F0302020204030204" pitchFamily="34" charset="0"/>
              </a:rPr>
              <a:t>2D NMR - Resolution</a:t>
            </a:r>
            <a:endParaRPr lang="en-GB" sz="5000" b="1" i="1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0841" y="551024"/>
            <a:ext cx="32712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/>
              <a:t>F</a:t>
            </a:r>
            <a:r>
              <a:rPr lang="en-GB" sz="2000" b="1" baseline="-25000" dirty="0" smtClean="0"/>
              <a:t>2</a:t>
            </a:r>
            <a:r>
              <a:rPr lang="en-GB" sz="2000" b="1" dirty="0" smtClean="0"/>
              <a:t> resolution</a:t>
            </a:r>
          </a:p>
          <a:p>
            <a:pPr algn="ctr"/>
            <a:r>
              <a:rPr lang="en-GB" sz="2000" dirty="0" smtClean="0"/>
              <a:t>Number of acquisition points </a:t>
            </a:r>
          </a:p>
          <a:p>
            <a:pPr algn="ctr"/>
            <a:r>
              <a:rPr lang="en-GB" sz="2000" dirty="0" smtClean="0"/>
              <a:t>(td2)</a:t>
            </a:r>
            <a:endParaRPr lang="en-GB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26" r="50380"/>
          <a:stretch/>
        </p:blipFill>
        <p:spPr>
          <a:xfrm>
            <a:off x="117203" y="1137319"/>
            <a:ext cx="2498865" cy="19640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362" y="2009450"/>
            <a:ext cx="4772165" cy="461043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27843" y="6466740"/>
            <a:ext cx="1042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aseline="30000" dirty="0" smtClean="0"/>
              <a:t>1</a:t>
            </a:r>
            <a:r>
              <a:rPr lang="en-GB" sz="2000" dirty="0" smtClean="0"/>
              <a:t>H NMR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>
          <a:xfrm>
            <a:off x="996976" y="5143683"/>
            <a:ext cx="21825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</a:rPr>
              <a:t>td2= </a:t>
            </a:r>
            <a:r>
              <a:rPr lang="en-GB" sz="1600" dirty="0" smtClean="0">
                <a:solidFill>
                  <a:srgbClr val="C00000"/>
                </a:solidFill>
              </a:rPr>
              <a:t>32768   Res=0.3 Hz</a:t>
            </a:r>
            <a:endParaRPr lang="en-GB" sz="16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22" y="2568348"/>
            <a:ext cx="576072" cy="38450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83264" y="357786"/>
            <a:ext cx="576072" cy="384505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757319" y="1566687"/>
            <a:ext cx="2078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</a:rPr>
              <a:t>td2= </a:t>
            </a:r>
            <a:r>
              <a:rPr lang="en-GB" sz="1600" dirty="0" smtClean="0">
                <a:solidFill>
                  <a:srgbClr val="C00000"/>
                </a:solidFill>
              </a:rPr>
              <a:t>2048   Res=1.9 Hz</a:t>
            </a:r>
            <a:endParaRPr lang="en-GB" sz="1600" dirty="0">
              <a:solidFill>
                <a:srgbClr val="C0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8" t="95039" r="6516"/>
          <a:stretch/>
        </p:blipFill>
        <p:spPr>
          <a:xfrm>
            <a:off x="217500" y="6127242"/>
            <a:ext cx="3870961" cy="2287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8" b="87721"/>
          <a:stretch/>
        </p:blipFill>
        <p:spPr>
          <a:xfrm>
            <a:off x="-372724" y="5545089"/>
            <a:ext cx="4484046" cy="56611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79782" y="3576787"/>
            <a:ext cx="25994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/>
              <a:t>F</a:t>
            </a:r>
            <a:r>
              <a:rPr lang="en-GB" sz="2000" b="1" baseline="-25000" dirty="0" smtClean="0"/>
              <a:t>1</a:t>
            </a:r>
            <a:r>
              <a:rPr lang="en-GB" sz="2000" b="1" dirty="0" smtClean="0"/>
              <a:t> resolution</a:t>
            </a:r>
          </a:p>
          <a:p>
            <a:pPr algn="ctr"/>
            <a:r>
              <a:rPr lang="en-GB" sz="2000" dirty="0" smtClean="0"/>
              <a:t>Number of increments </a:t>
            </a:r>
          </a:p>
          <a:p>
            <a:pPr algn="ctr"/>
            <a:r>
              <a:rPr lang="en-GB" sz="2000" dirty="0" smtClean="0"/>
              <a:t>(td1)</a:t>
            </a:r>
            <a:endParaRPr lang="en-GB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117203" y="4899492"/>
            <a:ext cx="3994119" cy="1958508"/>
          </a:xfrm>
          <a:prstGeom prst="roundRect">
            <a:avLst>
              <a:gd name="adj" fmla="val 49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80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22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9162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b="1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COSY</a:t>
            </a:r>
            <a:r>
              <a:rPr lang="es-ES" sz="50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5000" b="1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spectra</a:t>
            </a:r>
            <a:r>
              <a:rPr lang="es-ES" sz="50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- </a:t>
            </a:r>
            <a:r>
              <a:rPr lang="es-ES" sz="5000" b="1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</a:t>
            </a:r>
            <a:r>
              <a:rPr lang="es-ES" sz="5000" b="1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esolution</a:t>
            </a:r>
            <a:endParaRPr lang="es-ES" sz="50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80" y="1908159"/>
            <a:ext cx="3952468" cy="38185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35" y="2366257"/>
            <a:ext cx="3445758" cy="3360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2373877"/>
            <a:ext cx="448420" cy="3153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6" r="6481" b="87959"/>
          <a:stretch/>
        </p:blipFill>
        <p:spPr>
          <a:xfrm>
            <a:off x="633585" y="1870060"/>
            <a:ext cx="3209925" cy="4597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60252" y="1157646"/>
            <a:ext cx="24096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High resolution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49212" y="1173689"/>
            <a:ext cx="2340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Low resolution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1019836" y="5941949"/>
            <a:ext cx="2078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</a:rPr>
              <a:t>td2= 2048   Res=1.9 Hz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51996" y="5941949"/>
            <a:ext cx="2078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</a:rPr>
              <a:t>td2= </a:t>
            </a:r>
            <a:r>
              <a:rPr lang="en-GB" sz="1600" dirty="0" smtClean="0">
                <a:solidFill>
                  <a:srgbClr val="C00000"/>
                </a:solidFill>
              </a:rPr>
              <a:t>2048   Res=1.9 Hz</a:t>
            </a:r>
            <a:endParaRPr lang="en-GB" sz="1600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49955" y="555044"/>
            <a:ext cx="454535" cy="31607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05379" y="532766"/>
            <a:ext cx="454535" cy="31607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75" y="2366257"/>
            <a:ext cx="454535" cy="316076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19836" y="6280503"/>
            <a:ext cx="19741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rgbClr val="C00000"/>
                </a:solidFill>
              </a:rPr>
              <a:t>td1= 64   Res=62.5 </a:t>
            </a:r>
            <a:r>
              <a:rPr lang="en-GB" sz="1600" dirty="0">
                <a:solidFill>
                  <a:srgbClr val="C00000"/>
                </a:solidFill>
              </a:rPr>
              <a:t>Hz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51996" y="6280503"/>
            <a:ext cx="2078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C00000"/>
                </a:solidFill>
              </a:rPr>
              <a:t>td2= </a:t>
            </a:r>
            <a:r>
              <a:rPr lang="en-GB" sz="1600" dirty="0" smtClean="0">
                <a:solidFill>
                  <a:srgbClr val="C00000"/>
                </a:solidFill>
              </a:rPr>
              <a:t>2048   Res=1.9 Hz</a:t>
            </a:r>
            <a:endParaRPr lang="en-GB" sz="16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70212" y="5218674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3h 13min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192812" y="5218674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5min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31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-81396"/>
            <a:ext cx="8702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i="1" dirty="0" smtClean="0">
                <a:latin typeface="+mj-lt"/>
              </a:rPr>
              <a:t> Experiments available on </a:t>
            </a:r>
            <a:r>
              <a:rPr lang="en-GB" sz="4800" b="1" i="1" dirty="0" err="1" smtClean="0">
                <a:latin typeface="+mj-lt"/>
              </a:rPr>
              <a:t>IconNMR</a:t>
            </a:r>
            <a:endParaRPr lang="en-GB" sz="4800" b="1" i="1" dirty="0">
              <a:latin typeface="+mj-lt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302184"/>
              </p:ext>
            </p:extLst>
          </p:nvPr>
        </p:nvGraphicFramePr>
        <p:xfrm>
          <a:off x="143623" y="976090"/>
          <a:ext cx="8896175" cy="5239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610"/>
                <a:gridCol w="793870"/>
                <a:gridCol w="793870"/>
                <a:gridCol w="793870"/>
                <a:gridCol w="793870"/>
                <a:gridCol w="3339085"/>
              </a:tblGrid>
              <a:tr h="610824">
                <a:tc rowSpan="2">
                  <a:txBody>
                    <a:bodyPr/>
                    <a:lstStyle/>
                    <a:p>
                      <a:pPr algn="r"/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Spectrometer</a:t>
                      </a:r>
                    </a:p>
                    <a:p>
                      <a:pPr algn="ctr"/>
                      <a:endParaRPr lang="en-GB" sz="200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indent="92075" algn="l"/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Experiment</a:t>
                      </a:r>
                      <a:endParaRPr lang="en-GB" sz="2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B11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B12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B14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Comments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</a:tr>
              <a:tr h="948637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500 MHz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400 MHz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400 MHz</a:t>
                      </a:r>
                      <a:endParaRPr lang="en-GB" sz="18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500 MHz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</a:tr>
              <a:tr h="526963">
                <a:tc>
                  <a:txBody>
                    <a:bodyPr/>
                    <a:lstStyle/>
                    <a:p>
                      <a:pPr marL="0" indent="92075" algn="l"/>
                      <a:r>
                        <a:rPr lang="en-GB" sz="1800" dirty="0" smtClean="0">
                          <a:latin typeface="+mn-lt"/>
                        </a:rPr>
                        <a:t>H1_COSY_Day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aseline="0" dirty="0" smtClean="0">
                          <a:latin typeface="+mn-lt"/>
                        </a:rPr>
                        <a:t>Magnitude mode</a:t>
                      </a:r>
                      <a:endParaRPr lang="en-GB" sz="1800" baseline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2078">
                <a:tc>
                  <a:txBody>
                    <a:bodyPr/>
                    <a:lstStyle/>
                    <a:p>
                      <a:pPr marL="0" indent="92075" algn="l"/>
                      <a:r>
                        <a:rPr lang="en-GB" sz="1800" dirty="0" smtClean="0">
                          <a:latin typeface="+mn-lt"/>
                        </a:rPr>
                        <a:t>H1_COSY_Night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>
                          <a:latin typeface="+mn-lt"/>
                        </a:rPr>
                        <a:t>Magnitude mode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>
                          <a:latin typeface="+mn-lt"/>
                        </a:rPr>
                        <a:t>(ns</a:t>
                      </a:r>
                      <a:r>
                        <a:rPr lang="es-ES" sz="1800" baseline="0" dirty="0" smtClean="0">
                          <a:latin typeface="+mn-lt"/>
                        </a:rPr>
                        <a:t>=2</a:t>
                      </a:r>
                      <a:r>
                        <a:rPr lang="en-GB" sz="1800" baseline="0" dirty="0" smtClean="0">
                          <a:latin typeface="+mn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2078">
                <a:tc>
                  <a:txBody>
                    <a:bodyPr/>
                    <a:lstStyle/>
                    <a:p>
                      <a:pPr marL="0" indent="92075" algn="l"/>
                      <a:r>
                        <a:rPr lang="en-GB" sz="1800" dirty="0" smtClean="0">
                          <a:latin typeface="+mn-lt"/>
                        </a:rPr>
                        <a:t>H1_COSY_NS32_Night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aseline="0" dirty="0" smtClean="0">
                          <a:latin typeface="+mn-lt"/>
                        </a:rPr>
                        <a:t>Magnitude mode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>
                          <a:latin typeface="+mn-lt"/>
                        </a:rPr>
                        <a:t>(ns</a:t>
                      </a:r>
                      <a:r>
                        <a:rPr lang="es-ES" sz="1800" baseline="0" dirty="0" smtClean="0">
                          <a:latin typeface="+mn-lt"/>
                        </a:rPr>
                        <a:t>=32</a:t>
                      </a:r>
                      <a:r>
                        <a:rPr lang="en-GB" sz="1800" baseline="0" dirty="0" smtClean="0">
                          <a:latin typeface="+mn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2078">
                <a:tc>
                  <a:txBody>
                    <a:bodyPr/>
                    <a:lstStyle/>
                    <a:p>
                      <a:pPr marL="0" indent="92075" algn="l"/>
                      <a:r>
                        <a:rPr lang="en-GB" sz="1800" dirty="0" smtClean="0">
                          <a:latin typeface="+mn-lt"/>
                        </a:rPr>
                        <a:t>H1_COSY_NS64_Night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>
                          <a:latin typeface="+mn-lt"/>
                        </a:rPr>
                        <a:t>Magnitude mode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dirty="0" smtClean="0">
                          <a:latin typeface="+mn-lt"/>
                        </a:rPr>
                        <a:t>(ns</a:t>
                      </a:r>
                      <a:r>
                        <a:rPr lang="es-ES" sz="1800" baseline="0" dirty="0" smtClean="0">
                          <a:latin typeface="+mn-lt"/>
                        </a:rPr>
                        <a:t>=64</a:t>
                      </a:r>
                      <a:r>
                        <a:rPr lang="en-GB" sz="1800" baseline="0" dirty="0" smtClean="0">
                          <a:latin typeface="+mn-lt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4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04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+mn-lt"/>
                        </a:rPr>
                        <a:t>H1_COSY_HiRes_Night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aseline="0" dirty="0" smtClean="0">
                          <a:latin typeface="+mn-lt"/>
                        </a:rPr>
                        <a:t>Magnitude mode </a:t>
                      </a:r>
                    </a:p>
                    <a:p>
                      <a:pPr algn="ctr"/>
                      <a:r>
                        <a:rPr lang="en-GB" sz="1800" baseline="0" dirty="0" smtClean="0">
                          <a:latin typeface="+mn-lt"/>
                        </a:rPr>
                        <a:t>(High-resolution in F</a:t>
                      </a:r>
                      <a:r>
                        <a:rPr lang="en-GB" sz="1800" baseline="-25000" dirty="0" smtClean="0">
                          <a:latin typeface="+mn-lt"/>
                        </a:rPr>
                        <a:t>1</a:t>
                      </a:r>
                      <a:r>
                        <a:rPr lang="en-GB" sz="1800" baseline="0" dirty="0" smtClean="0">
                          <a:latin typeface="+mn-lt"/>
                        </a:rPr>
                        <a:t>)</a:t>
                      </a:r>
                      <a:endParaRPr lang="en-GB" sz="1800" baseline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2078">
                <a:tc>
                  <a:txBody>
                    <a:bodyPr/>
                    <a:lstStyle/>
                    <a:p>
                      <a:pPr marL="0" indent="92075" algn="l"/>
                      <a:r>
                        <a:rPr lang="en-GB" sz="1800" dirty="0" smtClean="0">
                          <a:latin typeface="+mn-lt"/>
                        </a:rPr>
                        <a:t>H1_DQFCOSY_Night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Phase sensitive (Anti-Phase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8" name="Picture 2" descr="Resultado de imagen de ti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68" y="5842862"/>
            <a:ext cx="162576" cy="16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Resultado de imagen de ti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525" y="3285240"/>
            <a:ext cx="162576" cy="16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43623" y="976090"/>
            <a:ext cx="2380502" cy="1552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 descr="Resultado de imagen de ti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107" y="2708215"/>
            <a:ext cx="162576" cy="16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Resultado de imagen de ti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120" y="5856677"/>
            <a:ext cx="162576" cy="16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Resultado de imagen de negative ti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759" y="2637446"/>
            <a:ext cx="223392" cy="26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Resultado de imagen de negative ti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139" y="4477575"/>
            <a:ext cx="223392" cy="26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Resultado de imagen de negative ti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726" y="3854515"/>
            <a:ext cx="223392" cy="26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Resultado de imagen de negative ti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79" y="3206025"/>
            <a:ext cx="223392" cy="26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Resultado de imagen de ti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364" y="4563214"/>
            <a:ext cx="162576" cy="16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Resultado de imagen de ti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364" y="5244645"/>
            <a:ext cx="162576" cy="16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Resultado de imagen de ti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107" y="5851122"/>
            <a:ext cx="162576" cy="16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Resultado de imagen de ti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862" y="2703639"/>
            <a:ext cx="162576" cy="16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Resultado de imagen de ti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42" y="5255501"/>
            <a:ext cx="162576" cy="16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Resultado de imagen de negative ti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20" y="3206025"/>
            <a:ext cx="223392" cy="26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Resultado de imagen de ti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68" y="3924553"/>
            <a:ext cx="162576" cy="16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Resultado de imagen de ti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899" y="3932600"/>
            <a:ext cx="162576" cy="16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Resultado de imagen de negative ti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098" y="4477575"/>
            <a:ext cx="223392" cy="26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Resultado de imagen de negative ti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207" y="3206024"/>
            <a:ext cx="223392" cy="26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Resultado de imagen de negative ti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762" y="4477575"/>
            <a:ext cx="223392" cy="26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Resultado de imagen de ti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920" y="2707609"/>
            <a:ext cx="162576" cy="16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Resultado de imagen de ti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827" y="5232991"/>
            <a:ext cx="162576" cy="16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Resultado de imagen de negative ti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487" y="3864478"/>
            <a:ext cx="223392" cy="26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Resultado de imagen de negative ti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87" y="5147409"/>
            <a:ext cx="223392" cy="26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Resultado de imagen de ti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525" y="5842862"/>
            <a:ext cx="162576" cy="16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1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89493" y="0"/>
            <a:ext cx="3505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i="1" baseline="30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31</a:t>
            </a:r>
            <a:r>
              <a:rPr lang="en-GB" sz="50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P-</a:t>
            </a:r>
            <a:r>
              <a:rPr lang="en-GB" sz="5000" b="1" i="1" baseline="30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31</a:t>
            </a:r>
            <a:r>
              <a:rPr lang="en-GB" sz="50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 COSY  </a:t>
            </a:r>
            <a:endParaRPr lang="en-GB" sz="50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0" name="Imagen 9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197" t="82200" b="4844"/>
          <a:stretch/>
        </p:blipFill>
        <p:spPr>
          <a:xfrm rot="16200000">
            <a:off x="-1488148" y="4195268"/>
            <a:ext cx="3780043" cy="59700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0857" r="-1" b="18936"/>
          <a:stretch/>
        </p:blipFill>
        <p:spPr>
          <a:xfrm>
            <a:off x="702214" y="2652950"/>
            <a:ext cx="3799010" cy="3681641"/>
          </a:xfrm>
          <a:prstGeom prst="rect">
            <a:avLst/>
          </a:prstGeom>
        </p:spPr>
      </p:pic>
      <p:pic>
        <p:nvPicPr>
          <p:cNvPr id="76" name="Imagen 75"/>
          <p:cNvPicPr>
            <a:picLocks noChangeAspect="1"/>
          </p:cNvPicPr>
          <p:nvPr/>
        </p:nvPicPr>
        <p:blipFill rotWithShape="1">
          <a:blip r:embed="rId2"/>
          <a:srcRect l="30582" t="95685" b="-1"/>
          <a:stretch/>
        </p:blipFill>
        <p:spPr>
          <a:xfrm>
            <a:off x="662940" y="6275698"/>
            <a:ext cx="3814088" cy="195953"/>
          </a:xfrm>
          <a:prstGeom prst="rect">
            <a:avLst/>
          </a:prstGeom>
        </p:spPr>
      </p:pic>
      <p:pic>
        <p:nvPicPr>
          <p:cNvPr id="77" name="Imagen 76"/>
          <p:cNvPicPr>
            <a:picLocks noChangeAspect="1"/>
          </p:cNvPicPr>
          <p:nvPr/>
        </p:nvPicPr>
        <p:blipFill rotWithShape="1">
          <a:blip r:embed="rId2"/>
          <a:srcRect l="30197" t="82200" b="4844"/>
          <a:stretch/>
        </p:blipFill>
        <p:spPr>
          <a:xfrm>
            <a:off x="677296" y="2064541"/>
            <a:ext cx="3835268" cy="588408"/>
          </a:xfrm>
          <a:prstGeom prst="rect">
            <a:avLst/>
          </a:prstGeom>
        </p:spPr>
      </p:pic>
      <p:sp>
        <p:nvSpPr>
          <p:cNvPr id="154" name="TextBox 5"/>
          <p:cNvSpPr txBox="1"/>
          <p:nvPr/>
        </p:nvSpPr>
        <p:spPr>
          <a:xfrm>
            <a:off x="-4161159" y="1686924"/>
            <a:ext cx="1470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P</a:t>
            </a:r>
            <a:r>
              <a:rPr lang="en-GB" sz="1400" b="1" baseline="-25000" dirty="0" smtClean="0"/>
              <a:t>7</a:t>
            </a:r>
            <a:r>
              <a:rPr lang="en-GB" sz="1400" b="1" dirty="0" smtClean="0"/>
              <a:t>Me</a:t>
            </a:r>
            <a:r>
              <a:rPr lang="en-GB" sz="1400" b="1" baseline="-25000" dirty="0" smtClean="0"/>
              <a:t>5</a:t>
            </a:r>
            <a:r>
              <a:rPr lang="en-GB" sz="1400" b="1" dirty="0" smtClean="0"/>
              <a:t> cluster</a:t>
            </a:r>
            <a:endParaRPr lang="en-GB" sz="1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354" t="16000" r="4584" b="5000"/>
          <a:stretch/>
        </p:blipFill>
        <p:spPr>
          <a:xfrm>
            <a:off x="4928305" y="2427598"/>
            <a:ext cx="4156718" cy="4264685"/>
          </a:xfrm>
          <a:prstGeom prst="rect">
            <a:avLst/>
          </a:prstGeom>
        </p:spPr>
      </p:pic>
      <p:sp>
        <p:nvSpPr>
          <p:cNvPr id="27" name="CuadroTexto 3"/>
          <p:cNvSpPr txBox="1"/>
          <p:nvPr/>
        </p:nvSpPr>
        <p:spPr>
          <a:xfrm>
            <a:off x="5408153" y="-10532"/>
            <a:ext cx="3505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i="1" baseline="30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19</a:t>
            </a:r>
            <a:r>
              <a:rPr lang="en-GB" sz="50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F-</a:t>
            </a:r>
            <a:r>
              <a:rPr lang="en-GB" sz="5000" b="1" i="1" baseline="30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19</a:t>
            </a:r>
            <a:r>
              <a:rPr lang="en-GB" sz="50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 COSY  </a:t>
            </a:r>
            <a:endParaRPr lang="en-GB" sz="50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97"/>
          <a:stretch/>
        </p:blipFill>
        <p:spPr>
          <a:xfrm>
            <a:off x="1978120" y="944101"/>
            <a:ext cx="1485900" cy="10465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0"/>
          <a:stretch/>
        </p:blipFill>
        <p:spPr>
          <a:xfrm>
            <a:off x="5762483" y="935698"/>
            <a:ext cx="2796540" cy="1046516"/>
          </a:xfrm>
          <a:prstGeom prst="rect">
            <a:avLst/>
          </a:prstGeom>
        </p:spPr>
      </p:pic>
      <p:sp>
        <p:nvSpPr>
          <p:cNvPr id="31" name="CuadroTexto 122"/>
          <p:cNvSpPr txBox="1"/>
          <p:nvPr/>
        </p:nvSpPr>
        <p:spPr>
          <a:xfrm>
            <a:off x="6756274" y="1516308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6</a:t>
            </a:r>
            <a:endParaRPr lang="es-ES" sz="1000" dirty="0">
              <a:solidFill>
                <a:srgbClr val="C00000"/>
              </a:solidFill>
            </a:endParaRPr>
          </a:p>
        </p:txBody>
      </p:sp>
      <p:sp>
        <p:nvSpPr>
          <p:cNvPr id="32" name="CuadroTexto 117"/>
          <p:cNvSpPr txBox="1"/>
          <p:nvPr/>
        </p:nvSpPr>
        <p:spPr>
          <a:xfrm>
            <a:off x="8124683" y="1685578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1</a:t>
            </a:r>
            <a:endParaRPr lang="es-ES" sz="1000" dirty="0">
              <a:solidFill>
                <a:srgbClr val="C00000"/>
              </a:solidFill>
            </a:endParaRPr>
          </a:p>
        </p:txBody>
      </p:sp>
      <p:sp>
        <p:nvSpPr>
          <p:cNvPr id="33" name="CuadroTexto 119"/>
          <p:cNvSpPr txBox="1"/>
          <p:nvPr/>
        </p:nvSpPr>
        <p:spPr>
          <a:xfrm>
            <a:off x="6497067" y="139187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7</a:t>
            </a:r>
            <a:endParaRPr lang="es-ES" sz="1000" dirty="0">
              <a:solidFill>
                <a:srgbClr val="C00000"/>
              </a:solidFill>
            </a:endParaRPr>
          </a:p>
        </p:txBody>
      </p:sp>
      <p:sp>
        <p:nvSpPr>
          <p:cNvPr id="34" name="CuadroTexto 119"/>
          <p:cNvSpPr txBox="1"/>
          <p:nvPr/>
        </p:nvSpPr>
        <p:spPr>
          <a:xfrm>
            <a:off x="7565713" y="1393198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3</a:t>
            </a:r>
            <a:endParaRPr lang="es-ES" sz="1000" dirty="0">
              <a:solidFill>
                <a:srgbClr val="C00000"/>
              </a:solidFill>
            </a:endParaRPr>
          </a:p>
        </p:txBody>
      </p:sp>
      <p:sp>
        <p:nvSpPr>
          <p:cNvPr id="35" name="CuadroTexto 119"/>
          <p:cNvSpPr txBox="1"/>
          <p:nvPr/>
        </p:nvSpPr>
        <p:spPr>
          <a:xfrm>
            <a:off x="5938018" y="1374958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9</a:t>
            </a:r>
            <a:endParaRPr lang="es-ES" sz="1000" dirty="0">
              <a:solidFill>
                <a:srgbClr val="C00000"/>
              </a:solidFill>
            </a:endParaRPr>
          </a:p>
        </p:txBody>
      </p:sp>
      <p:sp>
        <p:nvSpPr>
          <p:cNvPr id="36" name="CuadroTexto 119"/>
          <p:cNvSpPr txBox="1"/>
          <p:nvPr/>
        </p:nvSpPr>
        <p:spPr>
          <a:xfrm>
            <a:off x="6197225" y="1562467"/>
            <a:ext cx="250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8</a:t>
            </a:r>
            <a:endParaRPr lang="es-ES" sz="1000" dirty="0">
              <a:solidFill>
                <a:srgbClr val="C00000"/>
              </a:solidFill>
            </a:endParaRPr>
          </a:p>
        </p:txBody>
      </p:sp>
      <p:sp>
        <p:nvSpPr>
          <p:cNvPr id="37" name="CuadroTexto 119"/>
          <p:cNvSpPr txBox="1"/>
          <p:nvPr/>
        </p:nvSpPr>
        <p:spPr>
          <a:xfrm>
            <a:off x="7045576" y="1374958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5</a:t>
            </a:r>
            <a:endParaRPr lang="es-ES" sz="1000" dirty="0">
              <a:solidFill>
                <a:srgbClr val="C00000"/>
              </a:solidFill>
            </a:endParaRPr>
          </a:p>
        </p:txBody>
      </p:sp>
      <p:sp>
        <p:nvSpPr>
          <p:cNvPr id="38" name="CuadroTexto 119"/>
          <p:cNvSpPr txBox="1"/>
          <p:nvPr/>
        </p:nvSpPr>
        <p:spPr>
          <a:xfrm>
            <a:off x="7315323" y="156246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4</a:t>
            </a:r>
            <a:endParaRPr lang="es-ES" sz="1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4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44"/>
          <a:stretch/>
        </p:blipFill>
        <p:spPr>
          <a:xfrm>
            <a:off x="152604" y="3557997"/>
            <a:ext cx="3998501" cy="932388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512828" y="1387723"/>
            <a:ext cx="140719" cy="445715"/>
          </a:xfrm>
          <a:prstGeom prst="rect">
            <a:avLst/>
          </a:prstGeom>
          <a:solidFill>
            <a:srgbClr val="019ED5"/>
          </a:solidFill>
          <a:ln>
            <a:solidFill>
              <a:srgbClr val="019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/>
          <p:cNvSpPr/>
          <p:nvPr/>
        </p:nvSpPr>
        <p:spPr>
          <a:xfrm>
            <a:off x="1139008" y="1393459"/>
            <a:ext cx="2005682" cy="445715"/>
          </a:xfrm>
          <a:prstGeom prst="rect">
            <a:avLst/>
          </a:prstGeom>
          <a:solidFill>
            <a:srgbClr val="A0D4EC"/>
          </a:solidFill>
          <a:ln>
            <a:solidFill>
              <a:srgbClr val="A0D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0" y="0"/>
            <a:ext cx="9162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600" b="1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TOCSY</a:t>
            </a:r>
            <a:r>
              <a:rPr lang="es-ES" sz="46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(Total </a:t>
            </a:r>
            <a:r>
              <a:rPr lang="es-ES" sz="4600" b="1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Correlation</a:t>
            </a:r>
            <a:r>
              <a:rPr lang="es-ES" sz="46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4600" b="1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SpectroscopY</a:t>
            </a:r>
            <a:r>
              <a:rPr lang="es-ES" sz="50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s-ES" sz="50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Arc 33"/>
          <p:cNvSpPr/>
          <p:nvPr/>
        </p:nvSpPr>
        <p:spPr>
          <a:xfrm rot="17217151">
            <a:off x="441433" y="3403621"/>
            <a:ext cx="438474" cy="465745"/>
          </a:xfrm>
          <a:prstGeom prst="arc">
            <a:avLst>
              <a:gd name="adj1" fmla="val 16200000"/>
              <a:gd name="adj2" fmla="val 3475138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848531" y="3053033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 smtClean="0">
                <a:solidFill>
                  <a:srgbClr val="C00000"/>
                </a:solidFill>
              </a:rPr>
              <a:t>3</a:t>
            </a:r>
            <a:r>
              <a:rPr lang="en-GB" i="1" dirty="0" smtClean="0">
                <a:solidFill>
                  <a:srgbClr val="C00000"/>
                </a:solidFill>
              </a:rPr>
              <a:t>J</a:t>
            </a:r>
            <a:r>
              <a:rPr lang="en-GB" baseline="-25000" dirty="0" smtClean="0">
                <a:solidFill>
                  <a:srgbClr val="C00000"/>
                </a:solidFill>
              </a:rPr>
              <a:t>HH</a:t>
            </a:r>
            <a:endParaRPr lang="en-GB" baseline="-25000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52388" y="302422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 smtClean="0"/>
              <a:t>3</a:t>
            </a:r>
            <a:r>
              <a:rPr lang="en-GB" i="1" dirty="0" smtClean="0"/>
              <a:t>J</a:t>
            </a:r>
            <a:r>
              <a:rPr lang="en-GB" baseline="-25000" dirty="0" smtClean="0"/>
              <a:t>HH</a:t>
            </a:r>
            <a:endParaRPr lang="en-GB" baseline="-25000" dirty="0"/>
          </a:p>
        </p:txBody>
      </p:sp>
      <p:sp>
        <p:nvSpPr>
          <p:cNvPr id="2" name="Rectángulo 1"/>
          <p:cNvSpPr/>
          <p:nvPr/>
        </p:nvSpPr>
        <p:spPr>
          <a:xfrm>
            <a:off x="-18288" y="6560210"/>
            <a:ext cx="69320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/>
              <a:t>L. Braunschweiler, R. R. Ernst,</a:t>
            </a:r>
            <a:r>
              <a:rPr lang="de-DE" sz="1600" i="1" dirty="0" smtClean="0"/>
              <a:t> J. Magn. Reson.,</a:t>
            </a:r>
            <a:r>
              <a:rPr lang="de-DE" sz="1600" dirty="0" smtClean="0"/>
              <a:t> </a:t>
            </a:r>
            <a:r>
              <a:rPr lang="de-DE" sz="1600" b="1" dirty="0" smtClean="0"/>
              <a:t>1983</a:t>
            </a:r>
            <a:r>
              <a:rPr lang="de-DE" sz="1600" dirty="0" smtClean="0"/>
              <a:t>, 53, 521. </a:t>
            </a:r>
            <a:endParaRPr lang="es-ES" sz="1600" dirty="0"/>
          </a:p>
        </p:txBody>
      </p:sp>
      <p:sp>
        <p:nvSpPr>
          <p:cNvPr id="45" name="Rectángulo 44"/>
          <p:cNvSpPr/>
          <p:nvPr/>
        </p:nvSpPr>
        <p:spPr>
          <a:xfrm>
            <a:off x="-18288" y="6541008"/>
            <a:ext cx="9144000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ounded Rectangle 56"/>
          <p:cNvSpPr/>
          <p:nvPr/>
        </p:nvSpPr>
        <p:spPr>
          <a:xfrm rot="19020000">
            <a:off x="4237615" y="4306892"/>
            <a:ext cx="4932000" cy="58035"/>
          </a:xfrm>
          <a:prstGeom prst="roundRect">
            <a:avLst/>
          </a:prstGeom>
          <a:gradFill flip="none" rotWithShape="1">
            <a:gsLst>
              <a:gs pos="0">
                <a:srgbClr val="9900CC">
                  <a:tint val="66000"/>
                  <a:satMod val="160000"/>
                </a:srgbClr>
              </a:gs>
              <a:gs pos="50000">
                <a:srgbClr val="9900CC">
                  <a:tint val="44500"/>
                  <a:satMod val="160000"/>
                </a:srgbClr>
              </a:gs>
              <a:gs pos="100000">
                <a:srgbClr val="9900C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685742" y="5027014"/>
            <a:ext cx="2046400" cy="1017278"/>
            <a:chOff x="685742" y="5027014"/>
            <a:chExt cx="2046400" cy="1017278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EFC"/>
                </a:clrFrom>
                <a:clrTo>
                  <a:srgbClr val="FF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965" y="5196669"/>
              <a:ext cx="1720177" cy="847623"/>
            </a:xfrm>
            <a:prstGeom prst="rect">
              <a:avLst/>
            </a:prstGeom>
          </p:spPr>
        </p:pic>
        <p:grpSp>
          <p:nvGrpSpPr>
            <p:cNvPr id="58" name="Group 57"/>
            <p:cNvGrpSpPr/>
            <p:nvPr/>
          </p:nvGrpSpPr>
          <p:grpSpPr>
            <a:xfrm>
              <a:off x="685742" y="5027014"/>
              <a:ext cx="1865515" cy="929345"/>
              <a:chOff x="3648205" y="1125102"/>
              <a:chExt cx="1865515" cy="929345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3648205" y="1125102"/>
                <a:ext cx="14708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/>
                  <a:t>Azo-sugar</a:t>
                </a:r>
                <a:endParaRPr lang="en-GB" sz="1400" b="1" dirty="0"/>
              </a:p>
            </p:txBody>
          </p:sp>
          <p:sp>
            <p:nvSpPr>
              <p:cNvPr id="62" name="CuadroTexto 122"/>
              <p:cNvSpPr txBox="1"/>
              <p:nvPr/>
            </p:nvSpPr>
            <p:spPr>
              <a:xfrm>
                <a:off x="4628074" y="1593524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C00000"/>
                    </a:solidFill>
                  </a:rPr>
                  <a:t>2</a:t>
                </a:r>
                <a:endParaRPr lang="es-ES" sz="1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3" name="CuadroTexto 121"/>
              <p:cNvSpPr txBox="1"/>
              <p:nvPr/>
            </p:nvSpPr>
            <p:spPr>
              <a:xfrm>
                <a:off x="4678038" y="1415026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C00000"/>
                    </a:solidFill>
                  </a:rPr>
                  <a:t>3</a:t>
                </a:r>
                <a:endParaRPr lang="es-ES" sz="1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4" name="CuadroTexto 120"/>
              <p:cNvSpPr txBox="1"/>
              <p:nvPr/>
            </p:nvSpPr>
            <p:spPr>
              <a:xfrm>
                <a:off x="4958092" y="1342006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C00000"/>
                    </a:solidFill>
                  </a:rPr>
                  <a:t>4</a:t>
                </a:r>
                <a:endParaRPr lang="es-ES" sz="1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6" name="CuadroTexto 124"/>
              <p:cNvSpPr txBox="1"/>
              <p:nvPr/>
            </p:nvSpPr>
            <p:spPr>
              <a:xfrm>
                <a:off x="5263330" y="1808226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C00000"/>
                    </a:solidFill>
                  </a:rPr>
                  <a:t>6</a:t>
                </a:r>
                <a:endParaRPr lang="es-ES" sz="1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7" name="CuadroTexto 124"/>
              <p:cNvSpPr txBox="1"/>
              <p:nvPr/>
            </p:nvSpPr>
            <p:spPr>
              <a:xfrm>
                <a:off x="5119164" y="1575517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C00000"/>
                    </a:solidFill>
                  </a:rPr>
                  <a:t>5</a:t>
                </a:r>
                <a:endParaRPr lang="es-ES" sz="1000" dirty="0">
                  <a:solidFill>
                    <a:srgbClr val="C00000"/>
                  </a:solidFill>
                </a:endParaRPr>
              </a:p>
            </p:txBody>
          </p:sp>
        </p:grp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97"/>
          <a:stretch/>
        </p:blipFill>
        <p:spPr>
          <a:xfrm>
            <a:off x="117151" y="1447767"/>
            <a:ext cx="3998501" cy="998253"/>
          </a:xfrm>
          <a:prstGeom prst="rect">
            <a:avLst/>
          </a:prstGeom>
        </p:spPr>
      </p:pic>
      <p:sp>
        <p:nvSpPr>
          <p:cNvPr id="74" name="Arc 73"/>
          <p:cNvSpPr/>
          <p:nvPr/>
        </p:nvSpPr>
        <p:spPr>
          <a:xfrm rot="17217151">
            <a:off x="873018" y="3408248"/>
            <a:ext cx="438474" cy="465745"/>
          </a:xfrm>
          <a:prstGeom prst="arc">
            <a:avLst>
              <a:gd name="adj1" fmla="val 16200000"/>
              <a:gd name="adj2" fmla="val 3475138"/>
            </a:avLst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Arc 74"/>
          <p:cNvSpPr/>
          <p:nvPr/>
        </p:nvSpPr>
        <p:spPr>
          <a:xfrm rot="17217151">
            <a:off x="1333430" y="3418735"/>
            <a:ext cx="438474" cy="465745"/>
          </a:xfrm>
          <a:prstGeom prst="arc">
            <a:avLst>
              <a:gd name="adj1" fmla="val 16200000"/>
              <a:gd name="adj2" fmla="val 3475138"/>
            </a:avLst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Arc 75"/>
          <p:cNvSpPr/>
          <p:nvPr/>
        </p:nvSpPr>
        <p:spPr>
          <a:xfrm rot="17217151">
            <a:off x="2616531" y="3398279"/>
            <a:ext cx="438474" cy="465745"/>
          </a:xfrm>
          <a:prstGeom prst="arc">
            <a:avLst>
              <a:gd name="adj1" fmla="val 16200000"/>
              <a:gd name="adj2" fmla="val 3475138"/>
            </a:avLst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Arc 76"/>
          <p:cNvSpPr/>
          <p:nvPr/>
        </p:nvSpPr>
        <p:spPr>
          <a:xfrm rot="17217151">
            <a:off x="3079700" y="3408249"/>
            <a:ext cx="438474" cy="465745"/>
          </a:xfrm>
          <a:prstGeom prst="arc">
            <a:avLst>
              <a:gd name="adj1" fmla="val 16200000"/>
              <a:gd name="adj2" fmla="val 3475138"/>
            </a:avLst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1299699" y="3070359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 smtClean="0">
                <a:solidFill>
                  <a:srgbClr val="C00000"/>
                </a:solidFill>
              </a:rPr>
              <a:t>3</a:t>
            </a:r>
            <a:r>
              <a:rPr lang="en-GB" i="1" dirty="0" smtClean="0">
                <a:solidFill>
                  <a:srgbClr val="C00000"/>
                </a:solidFill>
              </a:rPr>
              <a:t>J</a:t>
            </a:r>
            <a:r>
              <a:rPr lang="en-GB" baseline="-25000" dirty="0" smtClean="0">
                <a:solidFill>
                  <a:srgbClr val="C00000"/>
                </a:solidFill>
              </a:rPr>
              <a:t>HH</a:t>
            </a:r>
            <a:endParaRPr lang="en-GB" baseline="-25000" dirty="0">
              <a:solidFill>
                <a:srgbClr val="C0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74988" y="3064949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 smtClean="0"/>
              <a:t>3</a:t>
            </a:r>
            <a:r>
              <a:rPr lang="en-GB" i="1" dirty="0" smtClean="0"/>
              <a:t>J</a:t>
            </a:r>
            <a:r>
              <a:rPr lang="en-GB" baseline="-25000" dirty="0" smtClean="0"/>
              <a:t>HH</a:t>
            </a:r>
            <a:endParaRPr lang="en-GB" baseline="-25000" dirty="0"/>
          </a:p>
        </p:txBody>
      </p:sp>
      <p:sp>
        <p:nvSpPr>
          <p:cNvPr id="80" name="TextBox 79"/>
          <p:cNvSpPr txBox="1"/>
          <p:nvPr/>
        </p:nvSpPr>
        <p:spPr>
          <a:xfrm>
            <a:off x="3053005" y="3070359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 smtClean="0">
                <a:solidFill>
                  <a:srgbClr val="C00000"/>
                </a:solidFill>
              </a:rPr>
              <a:t>3</a:t>
            </a:r>
            <a:r>
              <a:rPr lang="en-GB" i="1" dirty="0" smtClean="0">
                <a:solidFill>
                  <a:srgbClr val="C00000"/>
                </a:solidFill>
              </a:rPr>
              <a:t>J</a:t>
            </a:r>
            <a:r>
              <a:rPr lang="en-GB" baseline="-25000" dirty="0" smtClean="0">
                <a:solidFill>
                  <a:srgbClr val="C00000"/>
                </a:solidFill>
              </a:rPr>
              <a:t>HH</a:t>
            </a:r>
            <a:endParaRPr lang="en-GB" baseline="-25000" dirty="0">
              <a:solidFill>
                <a:srgbClr val="C00000"/>
              </a:solidFill>
            </a:endParaRPr>
          </a:p>
        </p:txBody>
      </p:sp>
      <p:pic>
        <p:nvPicPr>
          <p:cNvPr id="81" name="Imagen 61"/>
          <p:cNvPicPr>
            <a:picLocks noChangeAspect="1"/>
          </p:cNvPicPr>
          <p:nvPr/>
        </p:nvPicPr>
        <p:blipFill rotWithShape="1">
          <a:blip r:embed="rId4"/>
          <a:srcRect l="41522" b="79673"/>
          <a:stretch/>
        </p:blipFill>
        <p:spPr>
          <a:xfrm>
            <a:off x="4735385" y="1604596"/>
            <a:ext cx="4095023" cy="990399"/>
          </a:xfrm>
          <a:prstGeom prst="rect">
            <a:avLst/>
          </a:prstGeom>
        </p:spPr>
      </p:pic>
      <p:sp>
        <p:nvSpPr>
          <p:cNvPr id="82" name="CuadroTexto 62"/>
          <p:cNvSpPr txBox="1"/>
          <p:nvPr/>
        </p:nvSpPr>
        <p:spPr>
          <a:xfrm>
            <a:off x="4944268" y="1986420"/>
            <a:ext cx="2760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2</a:t>
            </a:r>
            <a:endParaRPr lang="es-ES" sz="1400" dirty="0">
              <a:solidFill>
                <a:srgbClr val="C00000"/>
              </a:solidFill>
            </a:endParaRPr>
          </a:p>
        </p:txBody>
      </p:sp>
      <p:sp>
        <p:nvSpPr>
          <p:cNvPr id="83" name="CuadroTexto 63"/>
          <p:cNvSpPr txBox="1"/>
          <p:nvPr/>
        </p:nvSpPr>
        <p:spPr>
          <a:xfrm>
            <a:off x="6367042" y="1617088"/>
            <a:ext cx="2760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4</a:t>
            </a:r>
            <a:endParaRPr lang="es-ES" sz="1400" dirty="0">
              <a:solidFill>
                <a:srgbClr val="C00000"/>
              </a:solidFill>
            </a:endParaRPr>
          </a:p>
        </p:txBody>
      </p:sp>
      <p:sp>
        <p:nvSpPr>
          <p:cNvPr id="84" name="CuadroTexto 64"/>
          <p:cNvSpPr txBox="1"/>
          <p:nvPr/>
        </p:nvSpPr>
        <p:spPr>
          <a:xfrm>
            <a:off x="6828516" y="1830127"/>
            <a:ext cx="2760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5</a:t>
            </a:r>
            <a:endParaRPr lang="es-ES" sz="1400" dirty="0">
              <a:solidFill>
                <a:srgbClr val="C00000"/>
              </a:solidFill>
            </a:endParaRPr>
          </a:p>
        </p:txBody>
      </p:sp>
      <p:sp>
        <p:nvSpPr>
          <p:cNvPr id="85" name="CuadroTexto 65"/>
          <p:cNvSpPr txBox="1"/>
          <p:nvPr/>
        </p:nvSpPr>
        <p:spPr>
          <a:xfrm>
            <a:off x="7324242" y="1695399"/>
            <a:ext cx="2760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6</a:t>
            </a:r>
            <a:endParaRPr lang="es-ES" sz="1400" dirty="0">
              <a:solidFill>
                <a:srgbClr val="C00000"/>
              </a:solidFill>
            </a:endParaRPr>
          </a:p>
        </p:txBody>
      </p:sp>
      <p:sp>
        <p:nvSpPr>
          <p:cNvPr id="86" name="CuadroTexto 66"/>
          <p:cNvSpPr txBox="1"/>
          <p:nvPr/>
        </p:nvSpPr>
        <p:spPr>
          <a:xfrm>
            <a:off x="5918526" y="1728201"/>
            <a:ext cx="2760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3</a:t>
            </a:r>
            <a:endParaRPr lang="es-ES" sz="1400" dirty="0">
              <a:solidFill>
                <a:srgbClr val="C00000"/>
              </a:solidFill>
            </a:endParaRPr>
          </a:p>
        </p:txBody>
      </p:sp>
      <p:sp>
        <p:nvSpPr>
          <p:cNvPr id="87" name="CuadroTexto 67"/>
          <p:cNvSpPr txBox="1"/>
          <p:nvPr/>
        </p:nvSpPr>
        <p:spPr>
          <a:xfrm>
            <a:off x="7834029" y="1763380"/>
            <a:ext cx="3209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6’</a:t>
            </a:r>
            <a:endParaRPr lang="es-ES" sz="1400" dirty="0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75702" y="2959459"/>
            <a:ext cx="214055" cy="237893"/>
          </a:xfrm>
          <a:prstGeom prst="ellipse">
            <a:avLst/>
          </a:prstGeom>
          <a:gradFill flip="none" rotWithShape="1">
            <a:gsLst>
              <a:gs pos="0">
                <a:srgbClr val="FEEF10">
                  <a:tint val="66000"/>
                  <a:satMod val="160000"/>
                </a:srgbClr>
              </a:gs>
              <a:gs pos="50000">
                <a:srgbClr val="FEEF10">
                  <a:tint val="44500"/>
                  <a:satMod val="160000"/>
                </a:srgbClr>
              </a:gs>
              <a:gs pos="100000">
                <a:srgbClr val="FEEF1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/>
          <p:cNvSpPr/>
          <p:nvPr/>
        </p:nvSpPr>
        <p:spPr>
          <a:xfrm>
            <a:off x="5163415" y="3456175"/>
            <a:ext cx="214055" cy="237893"/>
          </a:xfrm>
          <a:prstGeom prst="ellipse">
            <a:avLst/>
          </a:prstGeom>
          <a:gradFill flip="none" rotWithShape="1">
            <a:gsLst>
              <a:gs pos="0">
                <a:srgbClr val="FEEF10">
                  <a:tint val="66000"/>
                  <a:satMod val="160000"/>
                </a:srgbClr>
              </a:gs>
              <a:gs pos="50000">
                <a:srgbClr val="FEEF10">
                  <a:tint val="44500"/>
                  <a:satMod val="160000"/>
                </a:srgbClr>
              </a:gs>
              <a:gs pos="100000">
                <a:srgbClr val="FEEF1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/>
          <p:cNvSpPr/>
          <p:nvPr/>
        </p:nvSpPr>
        <p:spPr>
          <a:xfrm>
            <a:off x="5171478" y="4115542"/>
            <a:ext cx="214055" cy="237893"/>
          </a:xfrm>
          <a:prstGeom prst="ellipse">
            <a:avLst/>
          </a:prstGeom>
          <a:gradFill flip="none" rotWithShape="1">
            <a:gsLst>
              <a:gs pos="0">
                <a:srgbClr val="FEEF10">
                  <a:tint val="66000"/>
                  <a:satMod val="160000"/>
                </a:srgbClr>
              </a:gs>
              <a:gs pos="50000">
                <a:srgbClr val="FEEF10">
                  <a:tint val="44500"/>
                  <a:satMod val="160000"/>
                </a:srgbClr>
              </a:gs>
              <a:gs pos="100000">
                <a:srgbClr val="FEEF1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/>
          <p:cNvSpPr/>
          <p:nvPr/>
        </p:nvSpPr>
        <p:spPr>
          <a:xfrm>
            <a:off x="5957537" y="2946002"/>
            <a:ext cx="214055" cy="237893"/>
          </a:xfrm>
          <a:prstGeom prst="ellipse">
            <a:avLst/>
          </a:prstGeom>
          <a:gradFill flip="none" rotWithShape="1">
            <a:gsLst>
              <a:gs pos="0">
                <a:srgbClr val="FEEF10">
                  <a:tint val="66000"/>
                  <a:satMod val="160000"/>
                </a:srgbClr>
              </a:gs>
              <a:gs pos="50000">
                <a:srgbClr val="FEEF10">
                  <a:tint val="44500"/>
                  <a:satMod val="160000"/>
                </a:srgbClr>
              </a:gs>
              <a:gs pos="100000">
                <a:srgbClr val="FEEF1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/>
          <p:cNvSpPr/>
          <p:nvPr/>
        </p:nvSpPr>
        <p:spPr>
          <a:xfrm>
            <a:off x="5945250" y="3442718"/>
            <a:ext cx="214055" cy="237893"/>
          </a:xfrm>
          <a:prstGeom prst="ellipse">
            <a:avLst/>
          </a:prstGeom>
          <a:gradFill flip="none" rotWithShape="1">
            <a:gsLst>
              <a:gs pos="0">
                <a:srgbClr val="FEEF10">
                  <a:tint val="66000"/>
                  <a:satMod val="160000"/>
                </a:srgbClr>
              </a:gs>
              <a:gs pos="50000">
                <a:srgbClr val="FEEF10">
                  <a:tint val="44500"/>
                  <a:satMod val="160000"/>
                </a:srgbClr>
              </a:gs>
              <a:gs pos="100000">
                <a:srgbClr val="FEEF1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/>
          <p:cNvSpPr/>
          <p:nvPr/>
        </p:nvSpPr>
        <p:spPr>
          <a:xfrm>
            <a:off x="5953313" y="4102085"/>
            <a:ext cx="214055" cy="237893"/>
          </a:xfrm>
          <a:prstGeom prst="ellipse">
            <a:avLst/>
          </a:prstGeom>
          <a:gradFill flip="none" rotWithShape="1">
            <a:gsLst>
              <a:gs pos="0">
                <a:srgbClr val="FEEF10">
                  <a:tint val="66000"/>
                  <a:satMod val="160000"/>
                </a:srgbClr>
              </a:gs>
              <a:gs pos="50000">
                <a:srgbClr val="FEEF10">
                  <a:tint val="44500"/>
                  <a:satMod val="160000"/>
                </a:srgbClr>
              </a:gs>
              <a:gs pos="100000">
                <a:srgbClr val="FEEF1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6908378" y="4573689"/>
            <a:ext cx="1019728" cy="1474214"/>
            <a:chOff x="6955555" y="4144830"/>
            <a:chExt cx="1019728" cy="1474214"/>
          </a:xfrm>
        </p:grpSpPr>
        <p:sp>
          <p:nvSpPr>
            <p:cNvPr id="97" name="Oval 96"/>
            <p:cNvSpPr/>
            <p:nvPr/>
          </p:nvSpPr>
          <p:spPr>
            <a:xfrm rot="16200000">
              <a:off x="6979762" y="4146368"/>
              <a:ext cx="214055" cy="237893"/>
            </a:xfrm>
            <a:prstGeom prst="ellipse">
              <a:avLst/>
            </a:prstGeom>
            <a:gradFill flip="none" rotWithShape="1">
              <a:gsLst>
                <a:gs pos="0">
                  <a:srgbClr val="FEEF10">
                    <a:tint val="66000"/>
                    <a:satMod val="160000"/>
                  </a:srgbClr>
                </a:gs>
                <a:gs pos="50000">
                  <a:srgbClr val="FEEF10">
                    <a:tint val="44500"/>
                    <a:satMod val="160000"/>
                  </a:srgbClr>
                </a:gs>
                <a:gs pos="100000">
                  <a:srgbClr val="FEEF1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/>
            <p:cNvSpPr/>
            <p:nvPr/>
          </p:nvSpPr>
          <p:spPr>
            <a:xfrm rot="16200000">
              <a:off x="6967474" y="4680254"/>
              <a:ext cx="214055" cy="237893"/>
            </a:xfrm>
            <a:prstGeom prst="ellipse">
              <a:avLst/>
            </a:prstGeom>
            <a:gradFill flip="none" rotWithShape="1">
              <a:gsLst>
                <a:gs pos="0">
                  <a:srgbClr val="FEEF10">
                    <a:tint val="66000"/>
                    <a:satMod val="160000"/>
                  </a:srgbClr>
                </a:gs>
                <a:gs pos="50000">
                  <a:srgbClr val="FEEF10">
                    <a:tint val="44500"/>
                    <a:satMod val="160000"/>
                  </a:srgbClr>
                </a:gs>
                <a:gs pos="100000">
                  <a:srgbClr val="FEEF1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/>
            <p:cNvSpPr/>
            <p:nvPr/>
          </p:nvSpPr>
          <p:spPr>
            <a:xfrm rot="16200000">
              <a:off x="6975537" y="5354489"/>
              <a:ext cx="214055" cy="237893"/>
            </a:xfrm>
            <a:prstGeom prst="ellipse">
              <a:avLst/>
            </a:prstGeom>
            <a:gradFill flip="none" rotWithShape="1">
              <a:gsLst>
                <a:gs pos="0">
                  <a:srgbClr val="FEEF10">
                    <a:tint val="66000"/>
                    <a:satMod val="160000"/>
                  </a:srgbClr>
                </a:gs>
                <a:gs pos="50000">
                  <a:srgbClr val="FEEF10">
                    <a:tint val="44500"/>
                    <a:satMod val="160000"/>
                  </a:srgbClr>
                </a:gs>
                <a:gs pos="100000">
                  <a:srgbClr val="FEEF1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/>
            <p:cNvSpPr/>
            <p:nvPr/>
          </p:nvSpPr>
          <p:spPr>
            <a:xfrm rot="16200000">
              <a:off x="7746730" y="4132911"/>
              <a:ext cx="214055" cy="237893"/>
            </a:xfrm>
            <a:prstGeom prst="ellipse">
              <a:avLst/>
            </a:prstGeom>
            <a:gradFill flip="none" rotWithShape="1">
              <a:gsLst>
                <a:gs pos="0">
                  <a:srgbClr val="FEEF10">
                    <a:tint val="66000"/>
                    <a:satMod val="160000"/>
                  </a:srgbClr>
                </a:gs>
                <a:gs pos="50000">
                  <a:srgbClr val="FEEF10">
                    <a:tint val="44500"/>
                    <a:satMod val="160000"/>
                  </a:srgbClr>
                </a:gs>
                <a:gs pos="100000">
                  <a:srgbClr val="FEEF1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/>
            <p:cNvSpPr/>
            <p:nvPr/>
          </p:nvSpPr>
          <p:spPr>
            <a:xfrm rot="16200000">
              <a:off x="7749309" y="4666797"/>
              <a:ext cx="214055" cy="237893"/>
            </a:xfrm>
            <a:prstGeom prst="ellipse">
              <a:avLst/>
            </a:prstGeom>
            <a:gradFill flip="none" rotWithShape="1">
              <a:gsLst>
                <a:gs pos="0">
                  <a:srgbClr val="FEEF10">
                    <a:tint val="66000"/>
                    <a:satMod val="160000"/>
                  </a:srgbClr>
                </a:gs>
                <a:gs pos="50000">
                  <a:srgbClr val="FEEF10">
                    <a:tint val="44500"/>
                    <a:satMod val="160000"/>
                  </a:srgbClr>
                </a:gs>
                <a:gs pos="100000">
                  <a:srgbClr val="FEEF1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/>
            <p:cNvSpPr/>
            <p:nvPr/>
          </p:nvSpPr>
          <p:spPr>
            <a:xfrm rot="16200000">
              <a:off x="7742504" y="5393070"/>
              <a:ext cx="214055" cy="237893"/>
            </a:xfrm>
            <a:prstGeom prst="ellipse">
              <a:avLst/>
            </a:prstGeom>
            <a:gradFill flip="none" rotWithShape="1">
              <a:gsLst>
                <a:gs pos="0">
                  <a:srgbClr val="FEEF10">
                    <a:tint val="66000"/>
                    <a:satMod val="160000"/>
                  </a:srgbClr>
                </a:gs>
                <a:gs pos="50000">
                  <a:srgbClr val="FEEF10">
                    <a:tint val="44500"/>
                    <a:satMod val="160000"/>
                  </a:srgbClr>
                </a:gs>
                <a:gs pos="100000">
                  <a:srgbClr val="FEEF1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8" name="Imagen 1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337" t="23866"/>
          <a:stretch/>
        </p:blipFill>
        <p:spPr>
          <a:xfrm>
            <a:off x="4651722" y="2557064"/>
            <a:ext cx="4220029" cy="37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9162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600" b="1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TOCSY</a:t>
            </a:r>
            <a:r>
              <a:rPr lang="es-ES" sz="46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vs </a:t>
            </a:r>
            <a:r>
              <a:rPr lang="es-ES" sz="4600" b="1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COSY</a:t>
            </a:r>
            <a:endParaRPr lang="es-ES" sz="50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1522" t="24176" r="5132"/>
          <a:stretch/>
        </p:blipFill>
        <p:spPr>
          <a:xfrm>
            <a:off x="871943" y="2936071"/>
            <a:ext cx="3735615" cy="3694377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 rotWithShape="1">
          <a:blip r:embed="rId2"/>
          <a:srcRect l="41522" b="79673"/>
          <a:stretch/>
        </p:blipFill>
        <p:spPr>
          <a:xfrm>
            <a:off x="834837" y="1968532"/>
            <a:ext cx="4095023" cy="990399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2"/>
          <a:srcRect l="41522" b="79673"/>
          <a:stretch/>
        </p:blipFill>
        <p:spPr>
          <a:xfrm rot="16200000">
            <a:off x="-1478827" y="4084370"/>
            <a:ext cx="3948053" cy="990399"/>
          </a:xfrm>
          <a:prstGeom prst="rect">
            <a:avLst/>
          </a:prstGeom>
        </p:spPr>
      </p:pic>
      <p:sp>
        <p:nvSpPr>
          <p:cNvPr id="50" name="CuadroTexto 49"/>
          <p:cNvSpPr txBox="1"/>
          <p:nvPr/>
        </p:nvSpPr>
        <p:spPr>
          <a:xfrm>
            <a:off x="1043720" y="2350356"/>
            <a:ext cx="2760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2</a:t>
            </a:r>
            <a:endParaRPr lang="es-ES" sz="1400" dirty="0">
              <a:solidFill>
                <a:srgbClr val="C00000"/>
              </a:solidFill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2466494" y="1981024"/>
            <a:ext cx="2760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4</a:t>
            </a:r>
            <a:endParaRPr lang="es-ES" sz="1400" dirty="0">
              <a:solidFill>
                <a:srgbClr val="C00000"/>
              </a:solidFill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2927968" y="2194063"/>
            <a:ext cx="2760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5</a:t>
            </a:r>
            <a:endParaRPr lang="es-ES" sz="1400" dirty="0">
              <a:solidFill>
                <a:srgbClr val="C00000"/>
              </a:solidFill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3423694" y="2059335"/>
            <a:ext cx="2760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6</a:t>
            </a:r>
            <a:endParaRPr lang="es-ES" sz="1400" dirty="0">
              <a:solidFill>
                <a:srgbClr val="C00000"/>
              </a:solidFill>
            </a:endParaRPr>
          </a:p>
        </p:txBody>
      </p:sp>
      <p:sp>
        <p:nvSpPr>
          <p:cNvPr id="56" name="CuadroTexto 55"/>
          <p:cNvSpPr txBox="1"/>
          <p:nvPr/>
        </p:nvSpPr>
        <p:spPr>
          <a:xfrm>
            <a:off x="2017978" y="2092137"/>
            <a:ext cx="2760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3</a:t>
            </a:r>
            <a:endParaRPr lang="es-ES" sz="1400" dirty="0">
              <a:solidFill>
                <a:srgbClr val="C00000"/>
              </a:solidFill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3933481" y="2127316"/>
            <a:ext cx="3209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6’</a:t>
            </a:r>
            <a:endParaRPr lang="es-ES" sz="1400" dirty="0">
              <a:solidFill>
                <a:srgbClr val="C00000"/>
              </a:solidFill>
            </a:endParaRPr>
          </a:p>
        </p:txBody>
      </p:sp>
      <p:sp>
        <p:nvSpPr>
          <p:cNvPr id="60" name="TextBox 49"/>
          <p:cNvSpPr txBox="1"/>
          <p:nvPr/>
        </p:nvSpPr>
        <p:spPr>
          <a:xfrm>
            <a:off x="2373718" y="1361201"/>
            <a:ext cx="963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COSY</a:t>
            </a:r>
          </a:p>
        </p:txBody>
      </p:sp>
      <p:sp>
        <p:nvSpPr>
          <p:cNvPr id="61" name="TextBox 50"/>
          <p:cNvSpPr txBox="1"/>
          <p:nvPr/>
        </p:nvSpPr>
        <p:spPr>
          <a:xfrm>
            <a:off x="6275569" y="1361201"/>
            <a:ext cx="1134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TOCSY</a:t>
            </a:r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/>
          <a:srcRect l="41522" b="79673"/>
          <a:stretch/>
        </p:blipFill>
        <p:spPr>
          <a:xfrm>
            <a:off x="4767346" y="1968532"/>
            <a:ext cx="4095023" cy="990399"/>
          </a:xfrm>
          <a:prstGeom prst="rect">
            <a:avLst/>
          </a:prstGeom>
        </p:spPr>
      </p:pic>
      <p:sp>
        <p:nvSpPr>
          <p:cNvPr id="63" name="CuadroTexto 62"/>
          <p:cNvSpPr txBox="1"/>
          <p:nvPr/>
        </p:nvSpPr>
        <p:spPr>
          <a:xfrm>
            <a:off x="4976229" y="2350356"/>
            <a:ext cx="2760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2</a:t>
            </a:r>
            <a:endParaRPr lang="es-ES" sz="1400" dirty="0">
              <a:solidFill>
                <a:srgbClr val="C00000"/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6399003" y="1981024"/>
            <a:ext cx="2760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4</a:t>
            </a:r>
            <a:endParaRPr lang="es-ES" sz="1400" dirty="0">
              <a:solidFill>
                <a:srgbClr val="C00000"/>
              </a:solidFill>
            </a:endParaRPr>
          </a:p>
        </p:txBody>
      </p:sp>
      <p:sp>
        <p:nvSpPr>
          <p:cNvPr id="65" name="CuadroTexto 64"/>
          <p:cNvSpPr txBox="1"/>
          <p:nvPr/>
        </p:nvSpPr>
        <p:spPr>
          <a:xfrm>
            <a:off x="6860477" y="2194063"/>
            <a:ext cx="2760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5</a:t>
            </a:r>
            <a:endParaRPr lang="es-ES" sz="1400" dirty="0">
              <a:solidFill>
                <a:srgbClr val="C00000"/>
              </a:solidFill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7356203" y="2059335"/>
            <a:ext cx="2760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6</a:t>
            </a:r>
            <a:endParaRPr lang="es-ES" sz="1400" dirty="0">
              <a:solidFill>
                <a:srgbClr val="C00000"/>
              </a:solidFill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5950487" y="2092137"/>
            <a:ext cx="2760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3</a:t>
            </a:r>
            <a:endParaRPr lang="es-ES" sz="1400" dirty="0">
              <a:solidFill>
                <a:srgbClr val="C00000"/>
              </a:solidFill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7865990" y="2127316"/>
            <a:ext cx="3209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6’</a:t>
            </a:r>
            <a:endParaRPr lang="es-ES" sz="1400" dirty="0">
              <a:solidFill>
                <a:srgbClr val="C0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209148" y="3325890"/>
            <a:ext cx="214055" cy="237893"/>
          </a:xfrm>
          <a:prstGeom prst="ellipse">
            <a:avLst/>
          </a:prstGeom>
          <a:gradFill flip="none" rotWithShape="1">
            <a:gsLst>
              <a:gs pos="0">
                <a:srgbClr val="FEEF10">
                  <a:tint val="66000"/>
                  <a:satMod val="160000"/>
                </a:srgbClr>
              </a:gs>
              <a:gs pos="50000">
                <a:srgbClr val="FEEF10">
                  <a:tint val="44500"/>
                  <a:satMod val="160000"/>
                </a:srgbClr>
              </a:gs>
              <a:gs pos="100000">
                <a:srgbClr val="FEEF1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5196861" y="3822606"/>
            <a:ext cx="214055" cy="237893"/>
          </a:xfrm>
          <a:prstGeom prst="ellipse">
            <a:avLst/>
          </a:prstGeom>
          <a:gradFill flip="none" rotWithShape="1">
            <a:gsLst>
              <a:gs pos="0">
                <a:srgbClr val="FEEF10">
                  <a:tint val="66000"/>
                  <a:satMod val="160000"/>
                </a:srgbClr>
              </a:gs>
              <a:gs pos="50000">
                <a:srgbClr val="FEEF10">
                  <a:tint val="44500"/>
                  <a:satMod val="160000"/>
                </a:srgbClr>
              </a:gs>
              <a:gs pos="100000">
                <a:srgbClr val="FEEF1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5204924" y="4481973"/>
            <a:ext cx="214055" cy="237893"/>
          </a:xfrm>
          <a:prstGeom prst="ellipse">
            <a:avLst/>
          </a:prstGeom>
          <a:gradFill flip="none" rotWithShape="1">
            <a:gsLst>
              <a:gs pos="0">
                <a:srgbClr val="FEEF10">
                  <a:tint val="66000"/>
                  <a:satMod val="160000"/>
                </a:srgbClr>
              </a:gs>
              <a:gs pos="50000">
                <a:srgbClr val="FEEF10">
                  <a:tint val="44500"/>
                  <a:satMod val="160000"/>
                </a:srgbClr>
              </a:gs>
              <a:gs pos="100000">
                <a:srgbClr val="FEEF1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5990983" y="3312433"/>
            <a:ext cx="214055" cy="237893"/>
          </a:xfrm>
          <a:prstGeom prst="ellipse">
            <a:avLst/>
          </a:prstGeom>
          <a:gradFill flip="none" rotWithShape="1">
            <a:gsLst>
              <a:gs pos="0">
                <a:srgbClr val="FEEF10">
                  <a:tint val="66000"/>
                  <a:satMod val="160000"/>
                </a:srgbClr>
              </a:gs>
              <a:gs pos="50000">
                <a:srgbClr val="FEEF10">
                  <a:tint val="44500"/>
                  <a:satMod val="160000"/>
                </a:srgbClr>
              </a:gs>
              <a:gs pos="100000">
                <a:srgbClr val="FEEF1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5978696" y="3809149"/>
            <a:ext cx="214055" cy="237893"/>
          </a:xfrm>
          <a:prstGeom prst="ellipse">
            <a:avLst/>
          </a:prstGeom>
          <a:gradFill flip="none" rotWithShape="1">
            <a:gsLst>
              <a:gs pos="0">
                <a:srgbClr val="FEEF10">
                  <a:tint val="66000"/>
                  <a:satMod val="160000"/>
                </a:srgbClr>
              </a:gs>
              <a:gs pos="50000">
                <a:srgbClr val="FEEF10">
                  <a:tint val="44500"/>
                  <a:satMod val="160000"/>
                </a:srgbClr>
              </a:gs>
              <a:gs pos="100000">
                <a:srgbClr val="FEEF1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5986759" y="4468516"/>
            <a:ext cx="214055" cy="237893"/>
          </a:xfrm>
          <a:prstGeom prst="ellipse">
            <a:avLst/>
          </a:prstGeom>
          <a:gradFill flip="none" rotWithShape="1">
            <a:gsLst>
              <a:gs pos="0">
                <a:srgbClr val="FEEF10">
                  <a:tint val="66000"/>
                  <a:satMod val="160000"/>
                </a:srgbClr>
              </a:gs>
              <a:gs pos="50000">
                <a:srgbClr val="FEEF10">
                  <a:tint val="44500"/>
                  <a:satMod val="160000"/>
                </a:srgbClr>
              </a:gs>
              <a:gs pos="100000">
                <a:srgbClr val="FEEF1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/>
          <p:cNvGrpSpPr/>
          <p:nvPr/>
        </p:nvGrpSpPr>
        <p:grpSpPr>
          <a:xfrm rot="5400000">
            <a:off x="6941824" y="4940120"/>
            <a:ext cx="1019728" cy="1474214"/>
            <a:chOff x="6955555" y="4144830"/>
            <a:chExt cx="1019728" cy="1474214"/>
          </a:xfrm>
        </p:grpSpPr>
        <p:sp>
          <p:nvSpPr>
            <p:cNvPr id="32" name="Oval 31"/>
            <p:cNvSpPr/>
            <p:nvPr/>
          </p:nvSpPr>
          <p:spPr>
            <a:xfrm rot="16200000">
              <a:off x="6979762" y="4146368"/>
              <a:ext cx="214055" cy="237893"/>
            </a:xfrm>
            <a:prstGeom prst="ellipse">
              <a:avLst/>
            </a:prstGeom>
            <a:gradFill flip="none" rotWithShape="1">
              <a:gsLst>
                <a:gs pos="0">
                  <a:srgbClr val="FEEF10">
                    <a:tint val="66000"/>
                    <a:satMod val="160000"/>
                  </a:srgbClr>
                </a:gs>
                <a:gs pos="50000">
                  <a:srgbClr val="FEEF10">
                    <a:tint val="44500"/>
                    <a:satMod val="160000"/>
                  </a:srgbClr>
                </a:gs>
                <a:gs pos="100000">
                  <a:srgbClr val="FEEF1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 rot="16200000">
              <a:off x="6967474" y="4680254"/>
              <a:ext cx="214055" cy="237893"/>
            </a:xfrm>
            <a:prstGeom prst="ellipse">
              <a:avLst/>
            </a:prstGeom>
            <a:gradFill flip="none" rotWithShape="1">
              <a:gsLst>
                <a:gs pos="0">
                  <a:srgbClr val="FEEF10">
                    <a:tint val="66000"/>
                    <a:satMod val="160000"/>
                  </a:srgbClr>
                </a:gs>
                <a:gs pos="50000">
                  <a:srgbClr val="FEEF10">
                    <a:tint val="44500"/>
                    <a:satMod val="160000"/>
                  </a:srgbClr>
                </a:gs>
                <a:gs pos="100000">
                  <a:srgbClr val="FEEF1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 rot="16200000">
              <a:off x="6975537" y="5354489"/>
              <a:ext cx="214055" cy="237893"/>
            </a:xfrm>
            <a:prstGeom prst="ellipse">
              <a:avLst/>
            </a:prstGeom>
            <a:gradFill flip="none" rotWithShape="1">
              <a:gsLst>
                <a:gs pos="0">
                  <a:srgbClr val="FEEF10">
                    <a:tint val="66000"/>
                    <a:satMod val="160000"/>
                  </a:srgbClr>
                </a:gs>
                <a:gs pos="50000">
                  <a:srgbClr val="FEEF10">
                    <a:tint val="44500"/>
                    <a:satMod val="160000"/>
                  </a:srgbClr>
                </a:gs>
                <a:gs pos="100000">
                  <a:srgbClr val="FEEF1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 rot="16200000">
              <a:off x="7746730" y="4132911"/>
              <a:ext cx="214055" cy="237893"/>
            </a:xfrm>
            <a:prstGeom prst="ellipse">
              <a:avLst/>
            </a:prstGeom>
            <a:gradFill flip="none" rotWithShape="1">
              <a:gsLst>
                <a:gs pos="0">
                  <a:srgbClr val="FEEF10">
                    <a:tint val="66000"/>
                    <a:satMod val="160000"/>
                  </a:srgbClr>
                </a:gs>
                <a:gs pos="50000">
                  <a:srgbClr val="FEEF10">
                    <a:tint val="44500"/>
                    <a:satMod val="160000"/>
                  </a:srgbClr>
                </a:gs>
                <a:gs pos="100000">
                  <a:srgbClr val="FEEF1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 rot="16200000">
              <a:off x="7749309" y="4666797"/>
              <a:ext cx="214055" cy="237893"/>
            </a:xfrm>
            <a:prstGeom prst="ellipse">
              <a:avLst/>
            </a:prstGeom>
            <a:gradFill flip="none" rotWithShape="1">
              <a:gsLst>
                <a:gs pos="0">
                  <a:srgbClr val="FEEF10">
                    <a:tint val="66000"/>
                    <a:satMod val="160000"/>
                  </a:srgbClr>
                </a:gs>
                <a:gs pos="50000">
                  <a:srgbClr val="FEEF10">
                    <a:tint val="44500"/>
                    <a:satMod val="160000"/>
                  </a:srgbClr>
                </a:gs>
                <a:gs pos="100000">
                  <a:srgbClr val="FEEF1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 rot="16200000">
              <a:off x="7742504" y="5393070"/>
              <a:ext cx="214055" cy="237893"/>
            </a:xfrm>
            <a:prstGeom prst="ellipse">
              <a:avLst/>
            </a:prstGeom>
            <a:gradFill flip="none" rotWithShape="1">
              <a:gsLst>
                <a:gs pos="0">
                  <a:srgbClr val="FEEF10">
                    <a:tint val="66000"/>
                    <a:satMod val="160000"/>
                  </a:srgbClr>
                </a:gs>
                <a:gs pos="50000">
                  <a:srgbClr val="FEEF10">
                    <a:tint val="44500"/>
                    <a:satMod val="160000"/>
                  </a:srgbClr>
                </a:gs>
                <a:gs pos="100000">
                  <a:srgbClr val="FEEF1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337" t="23866"/>
          <a:stretch/>
        </p:blipFill>
        <p:spPr>
          <a:xfrm>
            <a:off x="4683683" y="2921000"/>
            <a:ext cx="4220029" cy="3709448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6951540" y="145071"/>
            <a:ext cx="2046400" cy="1017278"/>
            <a:chOff x="685742" y="5027014"/>
            <a:chExt cx="2046400" cy="1017278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EFC"/>
                </a:clrFrom>
                <a:clrTo>
                  <a:srgbClr val="FF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965" y="5196669"/>
              <a:ext cx="1720177" cy="847623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/>
          </p:nvGrpSpPr>
          <p:grpSpPr>
            <a:xfrm>
              <a:off x="685742" y="5027014"/>
              <a:ext cx="1865515" cy="929345"/>
              <a:chOff x="3648205" y="1125102"/>
              <a:chExt cx="1865515" cy="929345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3648205" y="1125102"/>
                <a:ext cx="14708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/>
                  <a:t>Azo-sugar</a:t>
                </a:r>
                <a:endParaRPr lang="en-GB" sz="1400" b="1" dirty="0"/>
              </a:p>
            </p:txBody>
          </p:sp>
          <p:sp>
            <p:nvSpPr>
              <p:cNvPr id="42" name="CuadroTexto 122"/>
              <p:cNvSpPr txBox="1"/>
              <p:nvPr/>
            </p:nvSpPr>
            <p:spPr>
              <a:xfrm>
                <a:off x="4628074" y="1593524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C00000"/>
                    </a:solidFill>
                  </a:rPr>
                  <a:t>2</a:t>
                </a:r>
                <a:endParaRPr lang="es-ES" sz="1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4" name="CuadroTexto 121"/>
              <p:cNvSpPr txBox="1"/>
              <p:nvPr/>
            </p:nvSpPr>
            <p:spPr>
              <a:xfrm>
                <a:off x="4678038" y="1415026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C00000"/>
                    </a:solidFill>
                  </a:rPr>
                  <a:t>3</a:t>
                </a:r>
                <a:endParaRPr lang="es-ES" sz="1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5" name="CuadroTexto 120"/>
              <p:cNvSpPr txBox="1"/>
              <p:nvPr/>
            </p:nvSpPr>
            <p:spPr>
              <a:xfrm>
                <a:off x="4958092" y="1342006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C00000"/>
                    </a:solidFill>
                  </a:rPr>
                  <a:t>4</a:t>
                </a:r>
                <a:endParaRPr lang="es-ES" sz="1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6" name="CuadroTexto 124"/>
              <p:cNvSpPr txBox="1"/>
              <p:nvPr/>
            </p:nvSpPr>
            <p:spPr>
              <a:xfrm>
                <a:off x="5263330" y="1808226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C00000"/>
                    </a:solidFill>
                  </a:rPr>
                  <a:t>6</a:t>
                </a:r>
                <a:endParaRPr lang="es-ES" sz="1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9" name="CuadroTexto 124"/>
              <p:cNvSpPr txBox="1"/>
              <p:nvPr/>
            </p:nvSpPr>
            <p:spPr>
              <a:xfrm>
                <a:off x="5119164" y="1575517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C00000"/>
                    </a:solidFill>
                  </a:rPr>
                  <a:t>5</a:t>
                </a:r>
                <a:endParaRPr lang="es-ES" sz="1000" dirty="0">
                  <a:solidFill>
                    <a:srgbClr val="C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511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916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i="1" dirty="0" smtClean="0">
                <a:latin typeface="+mj-lt"/>
                <a:cs typeface="Calibri Light" panose="020F0302020204030204" pitchFamily="34" charset="0"/>
              </a:rPr>
              <a:t> Overview</a:t>
            </a:r>
            <a:endParaRPr lang="en-GB" sz="6000" i="1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67773" y="1015663"/>
            <a:ext cx="83941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 smtClean="0">
                <a:cs typeface="Calibri Light" panose="020F0302020204030204" pitchFamily="34" charset="0"/>
              </a:rPr>
              <a:t>Homonuclear 2D NMR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 smtClean="0">
                <a:cs typeface="Calibri Light" panose="020F0302020204030204" pitchFamily="34" charset="0"/>
              </a:rPr>
              <a:t>COSY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 smtClean="0">
                <a:cs typeface="Calibri Light" panose="020F0302020204030204" pitchFamily="34" charset="0"/>
              </a:rPr>
              <a:t>TOCSY</a:t>
            </a:r>
            <a:endParaRPr lang="en-GB" sz="3600" dirty="0">
              <a:cs typeface="Calibri Light" panose="020F030202020403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 smtClean="0">
                <a:cs typeface="Calibri Light" panose="020F0302020204030204" pitchFamily="34" charset="0"/>
              </a:rPr>
              <a:t>ADEQUATE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 smtClean="0">
                <a:cs typeface="Calibri Light" panose="020F0302020204030204" pitchFamily="34" charset="0"/>
              </a:rPr>
              <a:t>INADEQUATE</a:t>
            </a:r>
            <a:endParaRPr lang="en-GB" sz="3600" dirty="0">
              <a:cs typeface="Calibri Light" panose="020F03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1006" y="5740034"/>
            <a:ext cx="90602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500" b="1" dirty="0"/>
              <a:t>Suggested Reading</a:t>
            </a:r>
            <a:r>
              <a:rPr lang="en-GB" sz="1500" dirty="0"/>
              <a:t/>
            </a:r>
            <a:br>
              <a:rPr lang="en-GB" sz="1500" dirty="0"/>
            </a:br>
            <a:r>
              <a:rPr lang="en-GB" sz="1500" dirty="0" smtClean="0"/>
              <a:t>- Timothy D. W. </a:t>
            </a:r>
            <a:r>
              <a:rPr lang="en-GB" sz="1500" dirty="0" err="1" smtClean="0"/>
              <a:t>Claridge</a:t>
            </a:r>
            <a:r>
              <a:rPr lang="en-GB" sz="1500" dirty="0" smtClean="0"/>
              <a:t>, </a:t>
            </a:r>
            <a:r>
              <a:rPr lang="en-GB" sz="1500" i="1" dirty="0" smtClean="0"/>
              <a:t>High resolution NMR techniques in organic chemistry</a:t>
            </a:r>
            <a:r>
              <a:rPr lang="en-GB" sz="1500" dirty="0" smtClean="0"/>
              <a:t> (3E), </a:t>
            </a:r>
            <a:r>
              <a:rPr lang="en-GB" sz="1500" b="1" dirty="0" smtClean="0"/>
              <a:t>2016</a:t>
            </a:r>
            <a:r>
              <a:rPr lang="en-GB" sz="1500" dirty="0" smtClean="0"/>
              <a:t>, Elsevier, </a:t>
            </a:r>
            <a:r>
              <a:rPr lang="en-GB" sz="1500" dirty="0"/>
              <a:t>Chapter </a:t>
            </a:r>
            <a:r>
              <a:rPr lang="en-GB" sz="1500" dirty="0" smtClean="0"/>
              <a:t>6. </a:t>
            </a:r>
          </a:p>
          <a:p>
            <a:pPr>
              <a:lnSpc>
                <a:spcPct val="110000"/>
              </a:lnSpc>
            </a:pPr>
            <a:r>
              <a:rPr lang="en-GB" sz="1500" dirty="0" smtClean="0"/>
              <a:t>- James Keeler, </a:t>
            </a:r>
            <a:r>
              <a:rPr lang="en-GB" sz="1500" i="1" dirty="0" smtClean="0"/>
              <a:t>Understanding NMR Spectroscopy (2E), </a:t>
            </a:r>
            <a:r>
              <a:rPr lang="en-GB" sz="1500" b="1" dirty="0" smtClean="0"/>
              <a:t>2010</a:t>
            </a:r>
            <a:r>
              <a:rPr lang="en-GB" sz="1500" dirty="0" smtClean="0"/>
              <a:t>, Wiley, Chapter 8. </a:t>
            </a:r>
          </a:p>
          <a:p>
            <a:pPr>
              <a:lnSpc>
                <a:spcPct val="110000"/>
              </a:lnSpc>
            </a:pPr>
            <a:r>
              <a:rPr lang="en-GB" sz="1500" i="1" dirty="0" smtClean="0"/>
              <a:t>Some figures </a:t>
            </a:r>
            <a:r>
              <a:rPr lang="en-GB" sz="1500" i="1" dirty="0"/>
              <a:t>in this lecture are </a:t>
            </a:r>
            <a:r>
              <a:rPr lang="en-GB" sz="1500" i="1" dirty="0" smtClean="0"/>
              <a:t>taken</a:t>
            </a:r>
            <a:r>
              <a:rPr lang="en-GB" sz="1500" i="1" dirty="0"/>
              <a:t> </a:t>
            </a:r>
            <a:r>
              <a:rPr lang="en-GB" sz="1500" i="1" dirty="0" smtClean="0"/>
              <a:t>from them.</a:t>
            </a:r>
            <a:endParaRPr lang="es-ES" sz="1500" i="1" dirty="0"/>
          </a:p>
        </p:txBody>
      </p:sp>
    </p:spTree>
    <p:extLst>
      <p:ext uri="{BB962C8B-B14F-4D97-AF65-F5344CB8AC3E}">
        <p14:creationId xmlns:p14="http://schemas.microsoft.com/office/powerpoint/2010/main" val="275977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9162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6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TOCSY – </a:t>
            </a:r>
            <a:r>
              <a:rPr lang="es-ES" sz="4600" b="1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mixing</a:t>
            </a:r>
            <a:r>
              <a:rPr lang="es-ES" sz="46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time</a:t>
            </a:r>
            <a:endParaRPr lang="es-ES" sz="50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6712" y="2373337"/>
            <a:ext cx="3041587" cy="3159512"/>
            <a:chOff x="1" y="1968532"/>
            <a:chExt cx="4929859" cy="4661916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/>
            <a:srcRect l="41522" t="24176" r="5132"/>
            <a:stretch/>
          </p:blipFill>
          <p:spPr>
            <a:xfrm>
              <a:off x="871943" y="2936071"/>
              <a:ext cx="3735615" cy="3694377"/>
            </a:xfrm>
            <a:prstGeom prst="rect">
              <a:avLst/>
            </a:prstGeom>
          </p:spPr>
        </p:pic>
        <p:pic>
          <p:nvPicPr>
            <p:cNvPr id="47" name="Imagen 46"/>
            <p:cNvPicPr>
              <a:picLocks noChangeAspect="1"/>
            </p:cNvPicPr>
            <p:nvPr/>
          </p:nvPicPr>
          <p:blipFill rotWithShape="1">
            <a:blip r:embed="rId2"/>
            <a:srcRect l="41522" b="79673"/>
            <a:stretch/>
          </p:blipFill>
          <p:spPr>
            <a:xfrm>
              <a:off x="834837" y="1968532"/>
              <a:ext cx="4095023" cy="990399"/>
            </a:xfrm>
            <a:prstGeom prst="rect">
              <a:avLst/>
            </a:prstGeom>
          </p:spPr>
        </p:pic>
        <p:pic>
          <p:nvPicPr>
            <p:cNvPr id="48" name="Imagen 47"/>
            <p:cNvPicPr>
              <a:picLocks noChangeAspect="1"/>
            </p:cNvPicPr>
            <p:nvPr/>
          </p:nvPicPr>
          <p:blipFill rotWithShape="1">
            <a:blip r:embed="rId2"/>
            <a:srcRect l="44274" b="79673"/>
            <a:stretch/>
          </p:blipFill>
          <p:spPr>
            <a:xfrm rot="16200000">
              <a:off x="-1385940" y="3991483"/>
              <a:ext cx="3762281" cy="990399"/>
            </a:xfrm>
            <a:prstGeom prst="rect">
              <a:avLst/>
            </a:prstGeom>
          </p:spPr>
        </p:pic>
        <p:sp>
          <p:nvSpPr>
            <p:cNvPr id="50" name="CuadroTexto 49"/>
            <p:cNvSpPr txBox="1"/>
            <p:nvPr/>
          </p:nvSpPr>
          <p:spPr>
            <a:xfrm>
              <a:off x="1043720" y="2350356"/>
              <a:ext cx="2760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C00000"/>
                  </a:solidFill>
                </a:rPr>
                <a:t>2</a:t>
              </a:r>
              <a:endParaRPr lang="es-ES" sz="1400" dirty="0">
                <a:solidFill>
                  <a:srgbClr val="C00000"/>
                </a:solidFill>
              </a:endParaRPr>
            </a:p>
          </p:txBody>
        </p:sp>
        <p:sp>
          <p:nvSpPr>
            <p:cNvPr id="51" name="CuadroTexto 50"/>
            <p:cNvSpPr txBox="1"/>
            <p:nvPr/>
          </p:nvSpPr>
          <p:spPr>
            <a:xfrm>
              <a:off x="2466494" y="1981024"/>
              <a:ext cx="2760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C00000"/>
                  </a:solidFill>
                </a:rPr>
                <a:t>4</a:t>
              </a:r>
              <a:endParaRPr lang="es-ES" sz="1400" dirty="0">
                <a:solidFill>
                  <a:srgbClr val="C00000"/>
                </a:solidFill>
              </a:endParaRPr>
            </a:p>
          </p:txBody>
        </p:sp>
        <p:sp>
          <p:nvSpPr>
            <p:cNvPr id="52" name="CuadroTexto 51"/>
            <p:cNvSpPr txBox="1"/>
            <p:nvPr/>
          </p:nvSpPr>
          <p:spPr>
            <a:xfrm>
              <a:off x="2927968" y="2194063"/>
              <a:ext cx="2760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C00000"/>
                  </a:solidFill>
                </a:rPr>
                <a:t>5</a:t>
              </a:r>
              <a:endParaRPr lang="es-ES" sz="1400" dirty="0">
                <a:solidFill>
                  <a:srgbClr val="C00000"/>
                </a:solidFill>
              </a:endParaRPr>
            </a:p>
          </p:txBody>
        </p:sp>
        <p:sp>
          <p:nvSpPr>
            <p:cNvPr id="54" name="CuadroTexto 53"/>
            <p:cNvSpPr txBox="1"/>
            <p:nvPr/>
          </p:nvSpPr>
          <p:spPr>
            <a:xfrm>
              <a:off x="3423694" y="2059335"/>
              <a:ext cx="2760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C00000"/>
                  </a:solidFill>
                </a:rPr>
                <a:t>6</a:t>
              </a:r>
              <a:endParaRPr lang="es-ES" sz="1400" dirty="0">
                <a:solidFill>
                  <a:srgbClr val="C00000"/>
                </a:solidFill>
              </a:endParaRPr>
            </a:p>
          </p:txBody>
        </p:sp>
        <p:sp>
          <p:nvSpPr>
            <p:cNvPr id="56" name="CuadroTexto 55"/>
            <p:cNvSpPr txBox="1"/>
            <p:nvPr/>
          </p:nvSpPr>
          <p:spPr>
            <a:xfrm>
              <a:off x="1909537" y="2081967"/>
              <a:ext cx="2760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C00000"/>
                  </a:solidFill>
                </a:rPr>
                <a:t>3</a:t>
              </a:r>
              <a:endParaRPr lang="es-ES" sz="1400" dirty="0">
                <a:solidFill>
                  <a:srgbClr val="C00000"/>
                </a:solidFill>
              </a:endParaRPr>
            </a:p>
          </p:txBody>
        </p:sp>
        <p:sp>
          <p:nvSpPr>
            <p:cNvPr id="59" name="CuadroTexto 58"/>
            <p:cNvSpPr txBox="1"/>
            <p:nvPr/>
          </p:nvSpPr>
          <p:spPr>
            <a:xfrm>
              <a:off x="3933481" y="2127316"/>
              <a:ext cx="32092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C00000"/>
                  </a:solidFill>
                </a:rPr>
                <a:t>6’</a:t>
              </a:r>
              <a:endParaRPr lang="es-ES" sz="1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60" name="TextBox 49"/>
          <p:cNvSpPr txBox="1"/>
          <p:nvPr/>
        </p:nvSpPr>
        <p:spPr>
          <a:xfrm>
            <a:off x="1450572" y="1608413"/>
            <a:ext cx="963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COSY</a:t>
            </a:r>
          </a:p>
        </p:txBody>
      </p:sp>
      <p:sp>
        <p:nvSpPr>
          <p:cNvPr id="61" name="TextBox 50"/>
          <p:cNvSpPr txBox="1"/>
          <p:nvPr/>
        </p:nvSpPr>
        <p:spPr>
          <a:xfrm>
            <a:off x="6010601" y="1608413"/>
            <a:ext cx="1134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TOCSY</a:t>
            </a:r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 rotWithShape="1">
          <a:blip r:embed="rId2"/>
          <a:srcRect l="41522" b="79673"/>
          <a:stretch/>
        </p:blipFill>
        <p:spPr>
          <a:xfrm>
            <a:off x="3999380" y="2381803"/>
            <a:ext cx="2526517" cy="671221"/>
          </a:xfrm>
          <a:prstGeom prst="rect">
            <a:avLst/>
          </a:prstGeom>
        </p:spPr>
      </p:pic>
      <p:sp>
        <p:nvSpPr>
          <p:cNvPr id="63" name="CuadroTexto 62"/>
          <p:cNvSpPr txBox="1"/>
          <p:nvPr/>
        </p:nvSpPr>
        <p:spPr>
          <a:xfrm>
            <a:off x="4128255" y="2640576"/>
            <a:ext cx="170308" cy="20858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2</a:t>
            </a:r>
            <a:endParaRPr lang="es-ES" sz="1400" dirty="0">
              <a:solidFill>
                <a:srgbClr val="C00000"/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5006068" y="2390269"/>
            <a:ext cx="170308" cy="20858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4</a:t>
            </a:r>
            <a:endParaRPr lang="es-ES" sz="1400" dirty="0">
              <a:solidFill>
                <a:srgbClr val="C00000"/>
              </a:solidFill>
            </a:endParaRPr>
          </a:p>
        </p:txBody>
      </p:sp>
      <p:sp>
        <p:nvSpPr>
          <p:cNvPr id="65" name="CuadroTexto 64"/>
          <p:cNvSpPr txBox="1"/>
          <p:nvPr/>
        </p:nvSpPr>
        <p:spPr>
          <a:xfrm>
            <a:off x="5268481" y="2504916"/>
            <a:ext cx="22676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5</a:t>
            </a:r>
            <a:endParaRPr lang="es-ES" sz="1400" dirty="0">
              <a:solidFill>
                <a:srgbClr val="C00000"/>
              </a:solidFill>
            </a:endParaRPr>
          </a:p>
        </p:txBody>
      </p:sp>
      <p:sp>
        <p:nvSpPr>
          <p:cNvPr id="66" name="CuadroTexto 65"/>
          <p:cNvSpPr txBox="1"/>
          <p:nvPr/>
        </p:nvSpPr>
        <p:spPr>
          <a:xfrm>
            <a:off x="5566898" y="2443343"/>
            <a:ext cx="170308" cy="20858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6</a:t>
            </a:r>
            <a:endParaRPr lang="es-ES" sz="1400" dirty="0">
              <a:solidFill>
                <a:srgbClr val="C00000"/>
              </a:solidFill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4662440" y="2458140"/>
            <a:ext cx="170308" cy="20858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3</a:t>
            </a:r>
            <a:endParaRPr lang="es-ES" sz="1400" dirty="0">
              <a:solidFill>
                <a:srgbClr val="C00000"/>
              </a:solidFill>
            </a:endParaRPr>
          </a:p>
        </p:txBody>
      </p:sp>
      <p:sp>
        <p:nvSpPr>
          <p:cNvPr id="68" name="CuadroTexto 67"/>
          <p:cNvSpPr txBox="1"/>
          <p:nvPr/>
        </p:nvSpPr>
        <p:spPr>
          <a:xfrm>
            <a:off x="5911158" y="2489415"/>
            <a:ext cx="198000" cy="20858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6’</a:t>
            </a:r>
            <a:endParaRPr lang="es-ES" sz="1400" dirty="0">
              <a:solidFill>
                <a:srgbClr val="C0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69354" y="4085233"/>
            <a:ext cx="132066" cy="161227"/>
          </a:xfrm>
          <a:prstGeom prst="ellipse">
            <a:avLst/>
          </a:prstGeom>
          <a:gradFill flip="none" rotWithShape="1">
            <a:gsLst>
              <a:gs pos="0">
                <a:srgbClr val="FEEF10">
                  <a:tint val="66000"/>
                  <a:satMod val="160000"/>
                </a:srgbClr>
              </a:gs>
              <a:gs pos="50000">
                <a:srgbClr val="FEEF10">
                  <a:tint val="44500"/>
                  <a:satMod val="160000"/>
                </a:srgbClr>
              </a:gs>
              <a:gs pos="100000">
                <a:srgbClr val="FEEF1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4751724" y="4076112"/>
            <a:ext cx="132066" cy="161227"/>
          </a:xfrm>
          <a:prstGeom prst="ellipse">
            <a:avLst/>
          </a:prstGeom>
          <a:gradFill flip="none" rotWithShape="1">
            <a:gsLst>
              <a:gs pos="0">
                <a:srgbClr val="FEEF10">
                  <a:tint val="66000"/>
                  <a:satMod val="160000"/>
                </a:srgbClr>
              </a:gs>
              <a:gs pos="50000">
                <a:srgbClr val="FEEF10">
                  <a:tint val="44500"/>
                  <a:satMod val="160000"/>
                </a:srgbClr>
              </a:gs>
              <a:gs pos="100000">
                <a:srgbClr val="FEEF1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5224573" y="4555206"/>
            <a:ext cx="132066" cy="161227"/>
          </a:xfrm>
          <a:prstGeom prst="ellipse">
            <a:avLst/>
          </a:prstGeom>
          <a:gradFill flip="none" rotWithShape="1">
            <a:gsLst>
              <a:gs pos="0">
                <a:srgbClr val="FEEF10">
                  <a:tint val="66000"/>
                  <a:satMod val="160000"/>
                </a:srgbClr>
              </a:gs>
              <a:gs pos="50000">
                <a:srgbClr val="FEEF10">
                  <a:tint val="44500"/>
                  <a:satMod val="160000"/>
                </a:srgbClr>
              </a:gs>
              <a:gs pos="100000">
                <a:srgbClr val="FEEF1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5200770" y="5075000"/>
            <a:ext cx="132066" cy="161227"/>
          </a:xfrm>
          <a:prstGeom prst="ellipse">
            <a:avLst/>
          </a:prstGeom>
          <a:gradFill flip="none" rotWithShape="1">
            <a:gsLst>
              <a:gs pos="0">
                <a:srgbClr val="FEEF10">
                  <a:tint val="66000"/>
                  <a:satMod val="160000"/>
                </a:srgbClr>
              </a:gs>
              <a:gs pos="50000">
                <a:srgbClr val="FEEF10">
                  <a:tint val="44500"/>
                  <a:satMod val="160000"/>
                </a:srgbClr>
              </a:gs>
              <a:gs pos="100000">
                <a:srgbClr val="FEEF1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337" t="23866" r="5038"/>
          <a:stretch/>
        </p:blipFill>
        <p:spPr>
          <a:xfrm>
            <a:off x="3947762" y="3027317"/>
            <a:ext cx="2394336" cy="2513998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2387485" y="5759853"/>
            <a:ext cx="2046400" cy="1017278"/>
            <a:chOff x="685742" y="5027014"/>
            <a:chExt cx="2046400" cy="1017278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EFC"/>
                </a:clrFrom>
                <a:clrTo>
                  <a:srgbClr val="FF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965" y="5196669"/>
              <a:ext cx="1720177" cy="847623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/>
          </p:nvGrpSpPr>
          <p:grpSpPr>
            <a:xfrm>
              <a:off x="685742" y="5027014"/>
              <a:ext cx="1865515" cy="929345"/>
              <a:chOff x="3648205" y="1125102"/>
              <a:chExt cx="1865515" cy="929345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3648205" y="1125102"/>
                <a:ext cx="14708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 smtClean="0"/>
                  <a:t>Azo-sugar</a:t>
                </a:r>
                <a:endParaRPr lang="en-GB" sz="1400" b="1" dirty="0"/>
              </a:p>
            </p:txBody>
          </p:sp>
          <p:sp>
            <p:nvSpPr>
              <p:cNvPr id="42" name="CuadroTexto 122"/>
              <p:cNvSpPr txBox="1"/>
              <p:nvPr/>
            </p:nvSpPr>
            <p:spPr>
              <a:xfrm>
                <a:off x="4628074" y="1593524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C00000"/>
                    </a:solidFill>
                  </a:rPr>
                  <a:t>2</a:t>
                </a:r>
                <a:endParaRPr lang="es-ES" sz="1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4" name="CuadroTexto 121"/>
              <p:cNvSpPr txBox="1"/>
              <p:nvPr/>
            </p:nvSpPr>
            <p:spPr>
              <a:xfrm>
                <a:off x="4678038" y="1415026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C00000"/>
                    </a:solidFill>
                  </a:rPr>
                  <a:t>3</a:t>
                </a:r>
                <a:endParaRPr lang="es-ES" sz="1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5" name="CuadroTexto 120"/>
              <p:cNvSpPr txBox="1"/>
              <p:nvPr/>
            </p:nvSpPr>
            <p:spPr>
              <a:xfrm>
                <a:off x="4958092" y="1342006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C00000"/>
                    </a:solidFill>
                  </a:rPr>
                  <a:t>4</a:t>
                </a:r>
                <a:endParaRPr lang="es-ES" sz="1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6" name="CuadroTexto 124"/>
              <p:cNvSpPr txBox="1"/>
              <p:nvPr/>
            </p:nvSpPr>
            <p:spPr>
              <a:xfrm>
                <a:off x="5263330" y="1808226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C00000"/>
                    </a:solidFill>
                  </a:rPr>
                  <a:t>6</a:t>
                </a:r>
                <a:endParaRPr lang="es-ES" sz="1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9" name="CuadroTexto 124"/>
              <p:cNvSpPr txBox="1"/>
              <p:nvPr/>
            </p:nvSpPr>
            <p:spPr>
              <a:xfrm>
                <a:off x="5119164" y="1575517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dirty="0" smtClean="0">
                    <a:solidFill>
                      <a:srgbClr val="C00000"/>
                    </a:solidFill>
                  </a:rPr>
                  <a:t>5</a:t>
                </a:r>
                <a:endParaRPr lang="es-ES" sz="1000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53" name="Group 52"/>
          <p:cNvGrpSpPr/>
          <p:nvPr/>
        </p:nvGrpSpPr>
        <p:grpSpPr>
          <a:xfrm>
            <a:off x="6397507" y="2388931"/>
            <a:ext cx="2603642" cy="3159512"/>
            <a:chOff x="4683683" y="1968532"/>
            <a:chExt cx="4220029" cy="4661916"/>
          </a:xfrm>
        </p:grpSpPr>
        <p:grpSp>
          <p:nvGrpSpPr>
            <p:cNvPr id="55" name="Group 54"/>
            <p:cNvGrpSpPr/>
            <p:nvPr/>
          </p:nvGrpSpPr>
          <p:grpSpPr>
            <a:xfrm>
              <a:off x="4767346" y="1968532"/>
              <a:ext cx="4095023" cy="4218559"/>
              <a:chOff x="4767346" y="1968532"/>
              <a:chExt cx="4095023" cy="4218559"/>
            </a:xfrm>
          </p:grpSpPr>
          <p:pic>
            <p:nvPicPr>
              <p:cNvPr id="58" name="Imagen 61"/>
              <p:cNvPicPr>
                <a:picLocks noChangeAspect="1"/>
              </p:cNvPicPr>
              <p:nvPr/>
            </p:nvPicPr>
            <p:blipFill rotWithShape="1">
              <a:blip r:embed="rId2"/>
              <a:srcRect l="41522" b="79673"/>
              <a:stretch/>
            </p:blipFill>
            <p:spPr>
              <a:xfrm>
                <a:off x="4767346" y="1968532"/>
                <a:ext cx="4095023" cy="990399"/>
              </a:xfrm>
              <a:prstGeom prst="rect">
                <a:avLst/>
              </a:prstGeom>
            </p:spPr>
          </p:pic>
          <p:sp>
            <p:nvSpPr>
              <p:cNvPr id="69" name="CuadroTexto 62"/>
              <p:cNvSpPr txBox="1"/>
              <p:nvPr/>
            </p:nvSpPr>
            <p:spPr>
              <a:xfrm>
                <a:off x="4976229" y="2350356"/>
                <a:ext cx="27603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>
                    <a:solidFill>
                      <a:srgbClr val="C00000"/>
                    </a:solidFill>
                  </a:rPr>
                  <a:t>2</a:t>
                </a:r>
                <a:endParaRPr lang="es-ES" sz="1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0" name="CuadroTexto 63"/>
              <p:cNvSpPr txBox="1"/>
              <p:nvPr/>
            </p:nvSpPr>
            <p:spPr>
              <a:xfrm>
                <a:off x="6399003" y="1981024"/>
                <a:ext cx="27603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>
                    <a:solidFill>
                      <a:srgbClr val="C00000"/>
                    </a:solidFill>
                  </a:rPr>
                  <a:t>4</a:t>
                </a:r>
                <a:endParaRPr lang="es-ES" sz="1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1" name="CuadroTexto 64"/>
              <p:cNvSpPr txBox="1"/>
              <p:nvPr/>
            </p:nvSpPr>
            <p:spPr>
              <a:xfrm>
                <a:off x="6836378" y="2183094"/>
                <a:ext cx="27603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>
                    <a:solidFill>
                      <a:srgbClr val="C00000"/>
                    </a:solidFill>
                  </a:rPr>
                  <a:t>5</a:t>
                </a:r>
                <a:endParaRPr lang="es-ES" sz="1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2" name="CuadroTexto 65"/>
              <p:cNvSpPr txBox="1"/>
              <p:nvPr/>
            </p:nvSpPr>
            <p:spPr>
              <a:xfrm>
                <a:off x="7283908" y="2059335"/>
                <a:ext cx="27603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>
                    <a:solidFill>
                      <a:srgbClr val="C00000"/>
                    </a:solidFill>
                  </a:rPr>
                  <a:t>6</a:t>
                </a:r>
                <a:endParaRPr lang="es-ES" sz="1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3" name="CuadroTexto 66"/>
              <p:cNvSpPr txBox="1"/>
              <p:nvPr/>
            </p:nvSpPr>
            <p:spPr>
              <a:xfrm>
                <a:off x="5867821" y="2059335"/>
                <a:ext cx="276038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>
                    <a:solidFill>
                      <a:srgbClr val="C00000"/>
                    </a:solidFill>
                  </a:rPr>
                  <a:t>3</a:t>
                </a:r>
                <a:endParaRPr lang="es-ES" sz="1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4" name="CuadroTexto 67"/>
              <p:cNvSpPr txBox="1"/>
              <p:nvPr/>
            </p:nvSpPr>
            <p:spPr>
              <a:xfrm>
                <a:off x="7865990" y="2127316"/>
                <a:ext cx="32092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>
                    <a:solidFill>
                      <a:srgbClr val="C00000"/>
                    </a:solidFill>
                  </a:rPr>
                  <a:t>6’</a:t>
                </a:r>
                <a:endParaRPr lang="es-ES" sz="14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209148" y="3325890"/>
                <a:ext cx="214055" cy="237893"/>
              </a:xfrm>
              <a:prstGeom prst="ellipse">
                <a:avLst/>
              </a:prstGeom>
              <a:gradFill flip="none" rotWithShape="1">
                <a:gsLst>
                  <a:gs pos="0">
                    <a:srgbClr val="FEEF10">
                      <a:tint val="66000"/>
                      <a:satMod val="160000"/>
                    </a:srgbClr>
                  </a:gs>
                  <a:gs pos="50000">
                    <a:srgbClr val="FEEF10">
                      <a:tint val="44500"/>
                      <a:satMod val="160000"/>
                    </a:srgbClr>
                  </a:gs>
                  <a:gs pos="100000">
                    <a:srgbClr val="FEEF1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196861" y="3822606"/>
                <a:ext cx="214055" cy="237893"/>
              </a:xfrm>
              <a:prstGeom prst="ellipse">
                <a:avLst/>
              </a:prstGeom>
              <a:gradFill flip="none" rotWithShape="1">
                <a:gsLst>
                  <a:gs pos="0">
                    <a:srgbClr val="FEEF10">
                      <a:tint val="66000"/>
                      <a:satMod val="160000"/>
                    </a:srgbClr>
                  </a:gs>
                  <a:gs pos="50000">
                    <a:srgbClr val="FEEF10">
                      <a:tint val="44500"/>
                      <a:satMod val="160000"/>
                    </a:srgbClr>
                  </a:gs>
                  <a:gs pos="100000">
                    <a:srgbClr val="FEEF1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204924" y="4481973"/>
                <a:ext cx="214055" cy="237893"/>
              </a:xfrm>
              <a:prstGeom prst="ellipse">
                <a:avLst/>
              </a:prstGeom>
              <a:gradFill flip="none" rotWithShape="1">
                <a:gsLst>
                  <a:gs pos="0">
                    <a:srgbClr val="FEEF10">
                      <a:tint val="66000"/>
                      <a:satMod val="160000"/>
                    </a:srgbClr>
                  </a:gs>
                  <a:gs pos="50000">
                    <a:srgbClr val="FEEF10">
                      <a:tint val="44500"/>
                      <a:satMod val="160000"/>
                    </a:srgbClr>
                  </a:gs>
                  <a:gs pos="100000">
                    <a:srgbClr val="FEEF1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990983" y="3312433"/>
                <a:ext cx="214055" cy="237893"/>
              </a:xfrm>
              <a:prstGeom prst="ellipse">
                <a:avLst/>
              </a:prstGeom>
              <a:gradFill flip="none" rotWithShape="1">
                <a:gsLst>
                  <a:gs pos="0">
                    <a:srgbClr val="FEEF10">
                      <a:tint val="66000"/>
                      <a:satMod val="160000"/>
                    </a:srgbClr>
                  </a:gs>
                  <a:gs pos="50000">
                    <a:srgbClr val="FEEF10">
                      <a:tint val="44500"/>
                      <a:satMod val="160000"/>
                    </a:srgbClr>
                  </a:gs>
                  <a:gs pos="100000">
                    <a:srgbClr val="FEEF1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978696" y="3809149"/>
                <a:ext cx="214055" cy="237893"/>
              </a:xfrm>
              <a:prstGeom prst="ellipse">
                <a:avLst/>
              </a:prstGeom>
              <a:gradFill flip="none" rotWithShape="1">
                <a:gsLst>
                  <a:gs pos="0">
                    <a:srgbClr val="FEEF10">
                      <a:tint val="66000"/>
                      <a:satMod val="160000"/>
                    </a:srgbClr>
                  </a:gs>
                  <a:gs pos="50000">
                    <a:srgbClr val="FEEF10">
                      <a:tint val="44500"/>
                      <a:satMod val="160000"/>
                    </a:srgbClr>
                  </a:gs>
                  <a:gs pos="100000">
                    <a:srgbClr val="FEEF1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5986759" y="4468516"/>
                <a:ext cx="214055" cy="237893"/>
              </a:xfrm>
              <a:prstGeom prst="ellipse">
                <a:avLst/>
              </a:prstGeom>
              <a:gradFill flip="none" rotWithShape="1">
                <a:gsLst>
                  <a:gs pos="0">
                    <a:srgbClr val="FEEF10">
                      <a:tint val="66000"/>
                      <a:satMod val="160000"/>
                    </a:srgbClr>
                  </a:gs>
                  <a:gs pos="50000">
                    <a:srgbClr val="FEEF10">
                      <a:tint val="44500"/>
                      <a:satMod val="160000"/>
                    </a:srgbClr>
                  </a:gs>
                  <a:gs pos="100000">
                    <a:srgbClr val="FEEF1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81" name="Group 80"/>
              <p:cNvGrpSpPr/>
              <p:nvPr/>
            </p:nvGrpSpPr>
            <p:grpSpPr>
              <a:xfrm rot="5400000">
                <a:off x="6941824" y="4940120"/>
                <a:ext cx="1019728" cy="1474214"/>
                <a:chOff x="6955555" y="4144830"/>
                <a:chExt cx="1019728" cy="1474214"/>
              </a:xfrm>
            </p:grpSpPr>
            <p:sp>
              <p:nvSpPr>
                <p:cNvPr id="82" name="Oval 81"/>
                <p:cNvSpPr/>
                <p:nvPr/>
              </p:nvSpPr>
              <p:spPr>
                <a:xfrm rot="16200000">
                  <a:off x="6979762" y="4146368"/>
                  <a:ext cx="214055" cy="2378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EEF10">
                        <a:tint val="66000"/>
                        <a:satMod val="160000"/>
                      </a:srgbClr>
                    </a:gs>
                    <a:gs pos="50000">
                      <a:srgbClr val="FEEF10">
                        <a:tint val="44500"/>
                        <a:satMod val="160000"/>
                      </a:srgbClr>
                    </a:gs>
                    <a:gs pos="100000">
                      <a:srgbClr val="FEEF10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 rot="16200000">
                  <a:off x="6967474" y="4680254"/>
                  <a:ext cx="214055" cy="2378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EEF10">
                        <a:tint val="66000"/>
                        <a:satMod val="160000"/>
                      </a:srgbClr>
                    </a:gs>
                    <a:gs pos="50000">
                      <a:srgbClr val="FEEF10">
                        <a:tint val="44500"/>
                        <a:satMod val="160000"/>
                      </a:srgbClr>
                    </a:gs>
                    <a:gs pos="100000">
                      <a:srgbClr val="FEEF10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 rot="16200000">
                  <a:off x="6975537" y="5354489"/>
                  <a:ext cx="214055" cy="2378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EEF10">
                        <a:tint val="66000"/>
                        <a:satMod val="160000"/>
                      </a:srgbClr>
                    </a:gs>
                    <a:gs pos="50000">
                      <a:srgbClr val="FEEF10">
                        <a:tint val="44500"/>
                        <a:satMod val="160000"/>
                      </a:srgbClr>
                    </a:gs>
                    <a:gs pos="100000">
                      <a:srgbClr val="FEEF10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 rot="16200000">
                  <a:off x="7746730" y="4132911"/>
                  <a:ext cx="214055" cy="2378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EEF10">
                        <a:tint val="66000"/>
                        <a:satMod val="160000"/>
                      </a:srgbClr>
                    </a:gs>
                    <a:gs pos="50000">
                      <a:srgbClr val="FEEF10">
                        <a:tint val="44500"/>
                        <a:satMod val="160000"/>
                      </a:srgbClr>
                    </a:gs>
                    <a:gs pos="100000">
                      <a:srgbClr val="FEEF10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 rot="16200000">
                  <a:off x="7749309" y="4666797"/>
                  <a:ext cx="214055" cy="2378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EEF10">
                        <a:tint val="66000"/>
                        <a:satMod val="160000"/>
                      </a:srgbClr>
                    </a:gs>
                    <a:gs pos="50000">
                      <a:srgbClr val="FEEF10">
                        <a:tint val="44500"/>
                        <a:satMod val="160000"/>
                      </a:srgbClr>
                    </a:gs>
                    <a:gs pos="100000">
                      <a:srgbClr val="FEEF10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 rot="16200000">
                  <a:off x="7742504" y="5393070"/>
                  <a:ext cx="214055" cy="23789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EEF10">
                        <a:tint val="66000"/>
                        <a:satMod val="160000"/>
                      </a:srgbClr>
                    </a:gs>
                    <a:gs pos="50000">
                      <a:srgbClr val="FEEF10">
                        <a:tint val="44500"/>
                        <a:satMod val="160000"/>
                      </a:srgbClr>
                    </a:gs>
                    <a:gs pos="100000">
                      <a:srgbClr val="FEEF10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pic>
          <p:nvPicPr>
            <p:cNvPr id="57" name="Imagen 11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7337" t="23866"/>
            <a:stretch/>
          </p:blipFill>
          <p:spPr>
            <a:xfrm>
              <a:off x="4683683" y="2921000"/>
              <a:ext cx="4220029" cy="3709448"/>
            </a:xfrm>
            <a:prstGeom prst="rect">
              <a:avLst/>
            </a:prstGeom>
          </p:spPr>
        </p:pic>
      </p:grpSp>
      <p:sp>
        <p:nvSpPr>
          <p:cNvPr id="32" name="Oval 31"/>
          <p:cNvSpPr/>
          <p:nvPr/>
        </p:nvSpPr>
        <p:spPr>
          <a:xfrm>
            <a:off x="5979476" y="4558069"/>
            <a:ext cx="132066" cy="1612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5650083" y="4549741"/>
            <a:ext cx="132066" cy="1612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5987779" y="5061989"/>
            <a:ext cx="132066" cy="1612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5658386" y="5063737"/>
            <a:ext cx="132066" cy="1612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271960" y="3301723"/>
            <a:ext cx="132066" cy="1612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4264379" y="3638361"/>
            <a:ext cx="132066" cy="1612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754331" y="3292602"/>
            <a:ext cx="132066" cy="1612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746750" y="3629241"/>
            <a:ext cx="132066" cy="1612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973521" y="5828119"/>
            <a:ext cx="2880000" cy="7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29324" y="5886063"/>
            <a:ext cx="2294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Increasing mixing time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97"/>
          <a:stretch/>
        </p:blipFill>
        <p:spPr>
          <a:xfrm>
            <a:off x="5332836" y="441407"/>
            <a:ext cx="3577751" cy="89321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493046" y="154739"/>
            <a:ext cx="10438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</a:rPr>
              <a:t>mixing time</a:t>
            </a:r>
            <a:endParaRPr lang="en-GB" sz="1400" dirty="0"/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6551865" y="443514"/>
            <a:ext cx="905045" cy="3717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61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9162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6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Selective</a:t>
            </a:r>
            <a:r>
              <a:rPr lang="es-ES" sz="46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1D-TOCSY </a:t>
            </a:r>
            <a:endParaRPr lang="es-ES" sz="50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11" y="1832615"/>
            <a:ext cx="5925158" cy="48900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446" y="544810"/>
            <a:ext cx="3851432" cy="1002195"/>
          </a:xfrm>
          <a:prstGeom prst="rect">
            <a:avLst/>
          </a:prstGeom>
        </p:spPr>
      </p:pic>
      <p:sp>
        <p:nvSpPr>
          <p:cNvPr id="9" name="CuadroTexto 122"/>
          <p:cNvSpPr txBox="1"/>
          <p:nvPr/>
        </p:nvSpPr>
        <p:spPr>
          <a:xfrm>
            <a:off x="7966337" y="355739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2</a:t>
            </a:r>
            <a:endParaRPr lang="es-ES" sz="1000" dirty="0">
              <a:solidFill>
                <a:srgbClr val="C00000"/>
              </a:solidFill>
            </a:endParaRPr>
          </a:p>
        </p:txBody>
      </p:sp>
      <p:sp>
        <p:nvSpPr>
          <p:cNvPr id="10" name="CuadroTexto 121"/>
          <p:cNvSpPr txBox="1"/>
          <p:nvPr/>
        </p:nvSpPr>
        <p:spPr>
          <a:xfrm>
            <a:off x="7654313" y="3578232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3</a:t>
            </a:r>
            <a:endParaRPr lang="es-ES" sz="1000" dirty="0">
              <a:solidFill>
                <a:srgbClr val="C00000"/>
              </a:solidFill>
            </a:endParaRPr>
          </a:p>
        </p:txBody>
      </p:sp>
      <p:sp>
        <p:nvSpPr>
          <p:cNvPr id="11" name="CuadroTexto 120"/>
          <p:cNvSpPr txBox="1"/>
          <p:nvPr/>
        </p:nvSpPr>
        <p:spPr>
          <a:xfrm>
            <a:off x="7695510" y="3336340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4</a:t>
            </a:r>
            <a:endParaRPr lang="es-ES" sz="1000" dirty="0">
              <a:solidFill>
                <a:srgbClr val="C00000"/>
              </a:solidFill>
            </a:endParaRPr>
          </a:p>
        </p:txBody>
      </p:sp>
      <p:sp>
        <p:nvSpPr>
          <p:cNvPr id="12" name="CuadroTexto 124"/>
          <p:cNvSpPr txBox="1"/>
          <p:nvPr/>
        </p:nvSpPr>
        <p:spPr>
          <a:xfrm>
            <a:off x="8013198" y="2998208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6</a:t>
            </a:r>
            <a:endParaRPr lang="es-ES" sz="1000" dirty="0">
              <a:solidFill>
                <a:srgbClr val="C00000"/>
              </a:solidFill>
            </a:endParaRPr>
          </a:p>
        </p:txBody>
      </p:sp>
      <p:sp>
        <p:nvSpPr>
          <p:cNvPr id="13" name="CuadroTexto 124"/>
          <p:cNvSpPr txBox="1"/>
          <p:nvPr/>
        </p:nvSpPr>
        <p:spPr>
          <a:xfrm>
            <a:off x="7794558" y="3140368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rgbClr val="C00000"/>
                </a:solidFill>
              </a:rPr>
              <a:t>5</a:t>
            </a:r>
            <a:endParaRPr lang="es-ES" sz="1000" dirty="0">
              <a:solidFill>
                <a:srgbClr val="C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65"/>
          <a:stretch/>
        </p:blipFill>
        <p:spPr>
          <a:xfrm>
            <a:off x="7221147" y="1832615"/>
            <a:ext cx="1079689" cy="48656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542896" y="221471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A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21746" y="333340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B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93162" y="445209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C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93162" y="557702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D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2716" y="2124621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B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2600" y="3068988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C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2982" y="3961458"/>
            <a:ext cx="3273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5"/>
                </a:solidFill>
              </a:rPr>
              <a:t>D</a:t>
            </a:r>
            <a:endParaRPr lang="en-GB" dirty="0">
              <a:solidFill>
                <a:schemeClr val="accent5"/>
              </a:solidFill>
            </a:endParaRPr>
          </a:p>
        </p:txBody>
      </p:sp>
      <p:sp>
        <p:nvSpPr>
          <p:cNvPr id="19" name="Lightning Bolt 18"/>
          <p:cNvSpPr/>
          <p:nvPr/>
        </p:nvSpPr>
        <p:spPr>
          <a:xfrm rot="-1500000">
            <a:off x="693116" y="3651869"/>
            <a:ext cx="68580" cy="144000"/>
          </a:xfrm>
          <a:prstGeom prst="lightningBol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Lightning Bolt 22"/>
          <p:cNvSpPr/>
          <p:nvPr/>
        </p:nvSpPr>
        <p:spPr>
          <a:xfrm rot="-1500000">
            <a:off x="1027172" y="2714024"/>
            <a:ext cx="68580" cy="144000"/>
          </a:xfrm>
          <a:prstGeom prst="lightningBol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Lightning Bolt 23"/>
          <p:cNvSpPr/>
          <p:nvPr/>
        </p:nvSpPr>
        <p:spPr>
          <a:xfrm rot="-1500000">
            <a:off x="1206073" y="1751241"/>
            <a:ext cx="68580" cy="144000"/>
          </a:xfrm>
          <a:prstGeom prst="lightningBol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Lightning Bolt 24"/>
          <p:cNvSpPr/>
          <p:nvPr/>
        </p:nvSpPr>
        <p:spPr>
          <a:xfrm rot="-1500000">
            <a:off x="7675902" y="2823331"/>
            <a:ext cx="68580" cy="144000"/>
          </a:xfrm>
          <a:prstGeom prst="lightningBol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Lightning Bolt 25"/>
          <p:cNvSpPr/>
          <p:nvPr/>
        </p:nvSpPr>
        <p:spPr>
          <a:xfrm rot="-1500000">
            <a:off x="7698762" y="3889458"/>
            <a:ext cx="68580" cy="144000"/>
          </a:xfrm>
          <a:prstGeom prst="lightningBol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Lightning Bolt 26"/>
          <p:cNvSpPr/>
          <p:nvPr/>
        </p:nvSpPr>
        <p:spPr>
          <a:xfrm rot="-1500000">
            <a:off x="7673491" y="5023469"/>
            <a:ext cx="68580" cy="144000"/>
          </a:xfrm>
          <a:prstGeom prst="lightningBol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97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-18288" y="6457889"/>
            <a:ext cx="9144000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uadroTexto 3"/>
          <p:cNvSpPr txBox="1"/>
          <p:nvPr/>
        </p:nvSpPr>
        <p:spPr>
          <a:xfrm>
            <a:off x="-36576" y="0"/>
            <a:ext cx="9162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Mixture analysis – 1D TOCSY</a:t>
            </a:r>
            <a:endParaRPr lang="en-GB" sz="50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861" y="6501432"/>
            <a:ext cx="8485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G. Dal </a:t>
            </a:r>
            <a:r>
              <a:rPr lang="it-IT" sz="1600" dirty="0"/>
              <a:t>Poggetto, </a:t>
            </a:r>
            <a:r>
              <a:rPr lang="it-IT" sz="1600" dirty="0" smtClean="0"/>
              <a:t>L. Castañar</a:t>
            </a:r>
            <a:r>
              <a:rPr lang="it-IT" sz="1600" dirty="0"/>
              <a:t>, </a:t>
            </a:r>
            <a:r>
              <a:rPr lang="it-IT" sz="1600" dirty="0" smtClean="0"/>
              <a:t>G. A. Morris</a:t>
            </a:r>
            <a:r>
              <a:rPr lang="it-IT" sz="1600" dirty="0"/>
              <a:t>, </a:t>
            </a:r>
            <a:r>
              <a:rPr lang="it-IT" sz="1600" dirty="0" smtClean="0"/>
              <a:t>M. Nilsson</a:t>
            </a:r>
            <a:r>
              <a:rPr lang="it-IT" sz="1600" dirty="0"/>
              <a:t>, </a:t>
            </a:r>
            <a:r>
              <a:rPr lang="it-IT" sz="1600" i="1" dirty="0" smtClean="0"/>
              <a:t>RSC Adv., </a:t>
            </a:r>
            <a:r>
              <a:rPr lang="it-IT" sz="1600" b="1" dirty="0" smtClean="0"/>
              <a:t>2016</a:t>
            </a:r>
            <a:r>
              <a:rPr lang="it-IT" sz="1600" i="1" dirty="0" smtClean="0"/>
              <a:t>, </a:t>
            </a:r>
            <a:r>
              <a:rPr lang="it-IT" sz="1600" dirty="0" smtClean="0"/>
              <a:t>6</a:t>
            </a:r>
            <a:r>
              <a:rPr lang="it-IT" sz="1600" dirty="0"/>
              <a:t>, </a:t>
            </a:r>
            <a:r>
              <a:rPr lang="it-IT" sz="1600" dirty="0" smtClean="0"/>
              <a:t>100063.</a:t>
            </a:r>
            <a:endParaRPr lang="es-ES" sz="1600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-36576" y="3366815"/>
            <a:ext cx="2678485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Peppermint oil</a:t>
            </a:r>
            <a:endParaRPr lang="en-GB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2949575">
              <a:lnSpc>
                <a:spcPts val="1400"/>
              </a:lnSpc>
              <a:spcBef>
                <a:spcPct val="50000"/>
              </a:spcBef>
            </a:pPr>
            <a:endParaRPr lang="en-GB" sz="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5" r="12956"/>
          <a:stretch/>
        </p:blipFill>
        <p:spPr>
          <a:xfrm>
            <a:off x="174907" y="1673963"/>
            <a:ext cx="2255520" cy="1705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7" y="1504895"/>
            <a:ext cx="7918720" cy="476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0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860234" y="1281791"/>
            <a:ext cx="514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???</a:t>
            </a:r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760482" y="1586612"/>
            <a:ext cx="713678" cy="1155856"/>
          </a:xfrm>
          <a:prstGeom prst="roundRect">
            <a:avLst/>
          </a:prstGeom>
          <a:solidFill>
            <a:srgbClr val="FF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6534613" y="3263591"/>
            <a:ext cx="235593" cy="300351"/>
          </a:xfrm>
          <a:prstGeom prst="roundRect">
            <a:avLst>
              <a:gd name="adj" fmla="val 4167"/>
            </a:avLst>
          </a:prstGeom>
          <a:solidFill>
            <a:srgbClr val="FF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6895165" y="3259877"/>
            <a:ext cx="235593" cy="300351"/>
          </a:xfrm>
          <a:prstGeom prst="roundRect">
            <a:avLst>
              <a:gd name="adj" fmla="val 4167"/>
            </a:avLst>
          </a:prstGeom>
          <a:solidFill>
            <a:srgbClr val="FF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8062328" y="2780372"/>
            <a:ext cx="404398" cy="772420"/>
          </a:xfrm>
          <a:prstGeom prst="roundRect">
            <a:avLst>
              <a:gd name="adj" fmla="val 4167"/>
            </a:avLst>
          </a:prstGeom>
          <a:solidFill>
            <a:srgbClr val="FF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5980769" y="4144537"/>
            <a:ext cx="345689" cy="300351"/>
          </a:xfrm>
          <a:prstGeom prst="roundRect">
            <a:avLst>
              <a:gd name="adj" fmla="val 4167"/>
            </a:avLst>
          </a:prstGeom>
          <a:solidFill>
            <a:srgbClr val="FF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7199991" y="4144537"/>
            <a:ext cx="345689" cy="300351"/>
          </a:xfrm>
          <a:prstGeom prst="roundRect">
            <a:avLst>
              <a:gd name="adj" fmla="val 4167"/>
            </a:avLst>
          </a:prstGeom>
          <a:solidFill>
            <a:srgbClr val="FFF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ángulo 8"/>
          <p:cNvSpPr/>
          <p:nvPr/>
        </p:nvSpPr>
        <p:spPr>
          <a:xfrm>
            <a:off x="-18288" y="6457889"/>
            <a:ext cx="9144000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uadroTexto 3"/>
          <p:cNvSpPr txBox="1"/>
          <p:nvPr/>
        </p:nvSpPr>
        <p:spPr>
          <a:xfrm>
            <a:off x="-36576" y="0"/>
            <a:ext cx="9162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Mixture analysis – 1D TOCSY</a:t>
            </a:r>
            <a:endParaRPr lang="en-GB" sz="50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861" y="6501432"/>
            <a:ext cx="8485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G. Dal </a:t>
            </a:r>
            <a:r>
              <a:rPr lang="it-IT" sz="1600" dirty="0"/>
              <a:t>Poggetto, </a:t>
            </a:r>
            <a:r>
              <a:rPr lang="it-IT" sz="1600" dirty="0" smtClean="0"/>
              <a:t>L. Castañar</a:t>
            </a:r>
            <a:r>
              <a:rPr lang="it-IT" sz="1600" dirty="0"/>
              <a:t>, </a:t>
            </a:r>
            <a:r>
              <a:rPr lang="it-IT" sz="1600" dirty="0" smtClean="0"/>
              <a:t>G. A. Morris</a:t>
            </a:r>
            <a:r>
              <a:rPr lang="it-IT" sz="1600" dirty="0"/>
              <a:t>, </a:t>
            </a:r>
            <a:r>
              <a:rPr lang="it-IT" sz="1600" dirty="0" smtClean="0"/>
              <a:t>M. Nilsson</a:t>
            </a:r>
            <a:r>
              <a:rPr lang="it-IT" sz="1600" dirty="0"/>
              <a:t>, </a:t>
            </a:r>
            <a:r>
              <a:rPr lang="it-IT" sz="1600" i="1" dirty="0" smtClean="0"/>
              <a:t>RSC Adv., </a:t>
            </a:r>
            <a:r>
              <a:rPr lang="it-IT" sz="1600" b="1" dirty="0" smtClean="0"/>
              <a:t>2016</a:t>
            </a:r>
            <a:r>
              <a:rPr lang="it-IT" sz="1600" i="1" dirty="0" smtClean="0"/>
              <a:t>, </a:t>
            </a:r>
            <a:r>
              <a:rPr lang="it-IT" sz="1600" dirty="0" smtClean="0"/>
              <a:t>6</a:t>
            </a:r>
            <a:r>
              <a:rPr lang="it-IT" sz="1600" dirty="0"/>
              <a:t>, </a:t>
            </a:r>
            <a:r>
              <a:rPr lang="it-IT" sz="1600" dirty="0" smtClean="0"/>
              <a:t>100063.</a:t>
            </a:r>
            <a:endParaRPr lang="es-E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91" y="1686374"/>
            <a:ext cx="8454242" cy="443513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34215" y="5071389"/>
            <a:ext cx="1589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Selective excitation</a:t>
            </a:r>
            <a:endParaRPr lang="en-GB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-18288" y="6457889"/>
            <a:ext cx="9144000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uadroTexto 3"/>
          <p:cNvSpPr txBox="1"/>
          <p:nvPr/>
        </p:nvSpPr>
        <p:spPr>
          <a:xfrm>
            <a:off x="-36576" y="0"/>
            <a:ext cx="916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Mixture analysis – 1D PSYCHE-TOCSY</a:t>
            </a:r>
            <a:endParaRPr lang="en-GB" sz="48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861" y="6501432"/>
            <a:ext cx="8485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G. Dal </a:t>
            </a:r>
            <a:r>
              <a:rPr lang="it-IT" sz="1600" dirty="0"/>
              <a:t>Poggetto, </a:t>
            </a:r>
            <a:r>
              <a:rPr lang="it-IT" sz="1600" dirty="0" smtClean="0"/>
              <a:t>L. Castañar</a:t>
            </a:r>
            <a:r>
              <a:rPr lang="it-IT" sz="1600" dirty="0"/>
              <a:t>, </a:t>
            </a:r>
            <a:r>
              <a:rPr lang="it-IT" sz="1600" dirty="0" smtClean="0"/>
              <a:t>G. A. Morris</a:t>
            </a:r>
            <a:r>
              <a:rPr lang="it-IT" sz="1600" dirty="0"/>
              <a:t>, </a:t>
            </a:r>
            <a:r>
              <a:rPr lang="it-IT" sz="1600" dirty="0" smtClean="0"/>
              <a:t>M. Nilsson</a:t>
            </a:r>
            <a:r>
              <a:rPr lang="it-IT" sz="1600" dirty="0"/>
              <a:t>, </a:t>
            </a:r>
            <a:r>
              <a:rPr lang="it-IT" sz="1600" i="1" dirty="0" smtClean="0"/>
              <a:t>RSC Adv., </a:t>
            </a:r>
            <a:r>
              <a:rPr lang="it-IT" sz="1600" b="1" dirty="0" smtClean="0"/>
              <a:t>2016</a:t>
            </a:r>
            <a:r>
              <a:rPr lang="it-IT" sz="1600" i="1" dirty="0" smtClean="0"/>
              <a:t>, </a:t>
            </a:r>
            <a:r>
              <a:rPr lang="it-IT" sz="1600" dirty="0" smtClean="0"/>
              <a:t>6</a:t>
            </a:r>
            <a:r>
              <a:rPr lang="it-IT" sz="1600" dirty="0"/>
              <a:t>, </a:t>
            </a:r>
            <a:r>
              <a:rPr lang="it-IT" sz="1600" dirty="0" smtClean="0"/>
              <a:t>100063.</a:t>
            </a:r>
            <a:endParaRPr lang="es-ES" sz="1600" dirty="0"/>
          </a:p>
        </p:txBody>
      </p:sp>
      <p:sp>
        <p:nvSpPr>
          <p:cNvPr id="23" name="TextBox 49"/>
          <p:cNvSpPr txBox="1"/>
          <p:nvPr/>
        </p:nvSpPr>
        <p:spPr>
          <a:xfrm>
            <a:off x="1188060" y="1345641"/>
            <a:ext cx="1625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1D TOCSY</a:t>
            </a:r>
          </a:p>
        </p:txBody>
      </p:sp>
      <p:sp>
        <p:nvSpPr>
          <p:cNvPr id="24" name="TextBox 50"/>
          <p:cNvSpPr txBox="1"/>
          <p:nvPr/>
        </p:nvSpPr>
        <p:spPr>
          <a:xfrm>
            <a:off x="5725469" y="1367766"/>
            <a:ext cx="2853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1D PSYCHE-TOCSY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248502" y="2236680"/>
            <a:ext cx="3784785" cy="3701790"/>
            <a:chOff x="5248502" y="2236680"/>
            <a:chExt cx="3784785" cy="370179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48"/>
            <a:stretch/>
          </p:blipFill>
          <p:spPr>
            <a:xfrm>
              <a:off x="5270806" y="2236680"/>
              <a:ext cx="3762481" cy="370179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5248502" y="2236680"/>
              <a:ext cx="312239" cy="2918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256337" y="3215022"/>
              <a:ext cx="312239" cy="2918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271204" y="4246154"/>
              <a:ext cx="312239" cy="2918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23026" y="2236680"/>
            <a:ext cx="3821204" cy="3701790"/>
            <a:chOff x="223026" y="2236680"/>
            <a:chExt cx="3821204" cy="370179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709"/>
            <a:stretch/>
          </p:blipFill>
          <p:spPr>
            <a:xfrm>
              <a:off x="223026" y="2236680"/>
              <a:ext cx="3672469" cy="3701790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3668742" y="2382605"/>
              <a:ext cx="312239" cy="2918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668742" y="3366505"/>
              <a:ext cx="312239" cy="2918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731991" y="4392079"/>
              <a:ext cx="312239" cy="2918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5" r="41021"/>
          <a:stretch/>
        </p:blipFill>
        <p:spPr>
          <a:xfrm>
            <a:off x="3783980" y="2236680"/>
            <a:ext cx="1561171" cy="370179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4291" y="2321372"/>
            <a:ext cx="86241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Menthol</a:t>
            </a:r>
            <a:endParaRPr lang="en-GB" sz="1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4291" y="3336665"/>
            <a:ext cx="11746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Neomenthol</a:t>
            </a:r>
            <a:endParaRPr lang="en-GB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4291" y="4163861"/>
            <a:ext cx="11746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b="1" dirty="0" err="1" smtClean="0"/>
              <a:t>Menthone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9376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-18288" y="6457889"/>
            <a:ext cx="9144000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uadroTexto 3"/>
          <p:cNvSpPr txBox="1"/>
          <p:nvPr/>
        </p:nvSpPr>
        <p:spPr>
          <a:xfrm>
            <a:off x="-36576" y="0"/>
            <a:ext cx="9162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Pure shift NMR – PSYCHE-</a:t>
            </a:r>
            <a:r>
              <a:rPr lang="en-GB" sz="5000" b="1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TOCSY</a:t>
            </a:r>
            <a:endParaRPr lang="en-GB" sz="50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861" y="6501432"/>
            <a:ext cx="8485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M. </a:t>
            </a:r>
            <a:r>
              <a:rPr lang="en-GB" sz="1600" dirty="0" err="1" smtClean="0"/>
              <a:t>Foroozandeh</a:t>
            </a:r>
            <a:r>
              <a:rPr lang="en-GB" sz="1600" dirty="0" smtClean="0"/>
              <a:t> </a:t>
            </a:r>
            <a:r>
              <a:rPr lang="en-GB" sz="1600" i="1" dirty="0" smtClean="0"/>
              <a:t>et al., JACS</a:t>
            </a:r>
            <a:r>
              <a:rPr lang="en-GB" sz="1600" dirty="0" smtClean="0"/>
              <a:t>, </a:t>
            </a:r>
            <a:r>
              <a:rPr lang="en-GB" sz="1600" b="1" dirty="0" smtClean="0"/>
              <a:t>2014</a:t>
            </a:r>
            <a:r>
              <a:rPr lang="en-GB" sz="1600" dirty="0" smtClean="0"/>
              <a:t>, 136, 11867. </a:t>
            </a:r>
            <a:endParaRPr lang="es-ES" sz="1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898928" y="5815885"/>
            <a:ext cx="2697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Conventional </a:t>
            </a:r>
            <a:r>
              <a:rPr lang="en-GB" sz="2400" dirty="0" err="1" smtClean="0"/>
              <a:t>TOCSY</a:t>
            </a:r>
            <a:endParaRPr lang="es-ES" sz="2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6392912" y="5811902"/>
            <a:ext cx="2020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PSYCHE-</a:t>
            </a:r>
            <a:r>
              <a:rPr lang="en-GB" sz="2400" dirty="0" err="1" smtClean="0"/>
              <a:t>TOCSY</a:t>
            </a:r>
            <a:endParaRPr lang="es-E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871" y="1059672"/>
            <a:ext cx="2060814" cy="129849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84273" y="1958366"/>
            <a:ext cx="887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Estradiol</a:t>
            </a:r>
            <a:endParaRPr lang="en-GB" sz="1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1" y="2247351"/>
            <a:ext cx="8369404" cy="338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-81396"/>
            <a:ext cx="8702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i="1" dirty="0" smtClean="0">
                <a:latin typeface="+mj-lt"/>
              </a:rPr>
              <a:t> Experiments available on </a:t>
            </a:r>
            <a:r>
              <a:rPr lang="en-GB" sz="4800" b="1" i="1" dirty="0" err="1" smtClean="0">
                <a:latin typeface="+mj-lt"/>
              </a:rPr>
              <a:t>IconNMR</a:t>
            </a:r>
            <a:endParaRPr lang="en-GB" sz="4800" b="1" i="1" dirty="0">
              <a:latin typeface="+mj-lt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438297"/>
              </p:ext>
            </p:extLst>
          </p:nvPr>
        </p:nvGraphicFramePr>
        <p:xfrm>
          <a:off x="121321" y="1377534"/>
          <a:ext cx="8896175" cy="3388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610"/>
                <a:gridCol w="793870"/>
                <a:gridCol w="793870"/>
                <a:gridCol w="793870"/>
                <a:gridCol w="793870"/>
                <a:gridCol w="3339085"/>
              </a:tblGrid>
              <a:tr h="610824">
                <a:tc rowSpan="2">
                  <a:txBody>
                    <a:bodyPr/>
                    <a:lstStyle/>
                    <a:p>
                      <a:pPr algn="r"/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Spectrometer</a:t>
                      </a:r>
                    </a:p>
                    <a:p>
                      <a:pPr algn="ctr"/>
                      <a:endParaRPr lang="en-GB" sz="200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indent="92075" algn="l"/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Experiment</a:t>
                      </a:r>
                      <a:endParaRPr lang="en-GB" sz="2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B11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B12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B14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Comments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BF7"/>
                    </a:solidFill>
                  </a:tcPr>
                </a:tc>
              </a:tr>
              <a:tr h="948637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500 MHz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400 MHz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400 MHz</a:t>
                      </a:r>
                      <a:endParaRPr lang="en-GB" sz="18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500 MHz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</a:tr>
              <a:tr h="526963">
                <a:tc>
                  <a:txBody>
                    <a:bodyPr/>
                    <a:lstStyle/>
                    <a:p>
                      <a:pPr marL="0" indent="92075" algn="l"/>
                      <a:r>
                        <a:rPr lang="en-GB" sz="1800" dirty="0" smtClean="0">
                          <a:latin typeface="+mn-lt"/>
                        </a:rPr>
                        <a:t>H1_TOCSY_Night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aseline="0" dirty="0" smtClean="0">
                          <a:latin typeface="+mn-lt"/>
                        </a:rPr>
                        <a:t>2D spectrum</a:t>
                      </a:r>
                    </a:p>
                    <a:p>
                      <a:pPr algn="ctr"/>
                      <a:r>
                        <a:rPr lang="en-GB" sz="1800" baseline="0" dirty="0" smtClean="0">
                          <a:latin typeface="+mn-lt"/>
                        </a:rPr>
                        <a:t>Phase sensitive (IP)</a:t>
                      </a:r>
                    </a:p>
                    <a:p>
                      <a:pPr algn="ctr"/>
                      <a:endParaRPr lang="en-GB" sz="1800" baseline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2078">
                <a:tc>
                  <a:txBody>
                    <a:bodyPr/>
                    <a:lstStyle/>
                    <a:p>
                      <a:pPr marL="0" indent="92075" algn="l"/>
                      <a:r>
                        <a:rPr lang="en-GB" sz="1800" dirty="0" smtClean="0">
                          <a:latin typeface="+mn-lt"/>
                        </a:rPr>
                        <a:t>H1_TOCSY_US_Night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EEB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aseline="0" dirty="0" smtClean="0">
                          <a:latin typeface="+mn-lt"/>
                        </a:rPr>
                        <a:t>2D spectrum</a:t>
                      </a:r>
                    </a:p>
                    <a:p>
                      <a:pPr algn="ctr"/>
                      <a:r>
                        <a:rPr lang="en-GB" sz="1800" baseline="0" dirty="0" smtClean="0">
                          <a:latin typeface="+mn-lt"/>
                        </a:rPr>
                        <a:t>Phase sensitive (IP)</a:t>
                      </a:r>
                    </a:p>
                    <a:p>
                      <a:pPr algn="ctr"/>
                      <a:endParaRPr lang="en-GB" sz="1800" baseline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4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1" name="Picture 2" descr="Resultado de imagen de ti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223" y="4196387"/>
            <a:ext cx="162576" cy="16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21321" y="1377534"/>
            <a:ext cx="2380502" cy="1552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 descr="Resultado de imagen de ti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805" y="3377284"/>
            <a:ext cx="162576" cy="16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Resultado de imagen de negative ti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385" y="3290924"/>
            <a:ext cx="223392" cy="26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Resultado de imagen de ti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27" y="4199997"/>
            <a:ext cx="162576" cy="16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Resultado de imagen de negative ti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702" y="3290924"/>
            <a:ext cx="223392" cy="26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Resultado de imagen de negative ti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905" y="4105550"/>
            <a:ext cx="223392" cy="26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Resultado de imagen de ti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618" y="3376678"/>
            <a:ext cx="162576" cy="16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Resultado de imagen de ti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805" y="4196387"/>
            <a:ext cx="162576" cy="16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62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69"/>
          <a:stretch/>
        </p:blipFill>
        <p:spPr>
          <a:xfrm>
            <a:off x="5959832" y="1465729"/>
            <a:ext cx="3339275" cy="1013496"/>
          </a:xfrm>
          <a:prstGeom prst="rect">
            <a:avLst/>
          </a:prstGeom>
        </p:spPr>
      </p:pic>
      <p:sp>
        <p:nvSpPr>
          <p:cNvPr id="44" name="Rectángulo 43"/>
          <p:cNvSpPr/>
          <p:nvPr/>
        </p:nvSpPr>
        <p:spPr>
          <a:xfrm>
            <a:off x="2649672" y="1622647"/>
            <a:ext cx="1008742" cy="445715"/>
          </a:xfrm>
          <a:prstGeom prst="rect">
            <a:avLst/>
          </a:prstGeom>
          <a:solidFill>
            <a:srgbClr val="D2E081"/>
          </a:solidFill>
          <a:ln>
            <a:solidFill>
              <a:srgbClr val="D2E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/>
          <p:cNvSpPr/>
          <p:nvPr/>
        </p:nvSpPr>
        <p:spPr>
          <a:xfrm>
            <a:off x="671898" y="1617583"/>
            <a:ext cx="1269684" cy="445715"/>
          </a:xfrm>
          <a:prstGeom prst="rect">
            <a:avLst/>
          </a:prstGeom>
          <a:solidFill>
            <a:srgbClr val="019ED5"/>
          </a:solidFill>
          <a:ln>
            <a:solidFill>
              <a:srgbClr val="019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/>
          <p:cNvSpPr/>
          <p:nvPr/>
        </p:nvSpPr>
        <p:spPr>
          <a:xfrm>
            <a:off x="2434262" y="1623044"/>
            <a:ext cx="207954" cy="445715"/>
          </a:xfrm>
          <a:prstGeom prst="rect">
            <a:avLst/>
          </a:prstGeom>
          <a:solidFill>
            <a:srgbClr val="A0D4EC"/>
          </a:solidFill>
          <a:ln>
            <a:solidFill>
              <a:srgbClr val="A0D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ángulo 39"/>
          <p:cNvSpPr/>
          <p:nvPr/>
        </p:nvSpPr>
        <p:spPr>
          <a:xfrm>
            <a:off x="1949038" y="1623045"/>
            <a:ext cx="485224" cy="445715"/>
          </a:xfrm>
          <a:prstGeom prst="rect">
            <a:avLst/>
          </a:prstGeom>
          <a:solidFill>
            <a:srgbClr val="FEEF10"/>
          </a:solidFill>
          <a:ln>
            <a:solidFill>
              <a:srgbClr val="FEE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-1" y="0"/>
            <a:ext cx="9439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600" b="1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INADEQUATE</a:t>
            </a:r>
            <a:r>
              <a:rPr lang="es-ES" sz="46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en-GB" sz="2500" dirty="0" smtClean="0"/>
              <a:t>Incredible </a:t>
            </a:r>
            <a:r>
              <a:rPr lang="en-GB" sz="2500" dirty="0"/>
              <a:t>Natural Abundance </a:t>
            </a:r>
            <a:r>
              <a:rPr lang="en-GB" sz="2500" dirty="0" err="1"/>
              <a:t>DoublE</a:t>
            </a:r>
            <a:r>
              <a:rPr lang="en-GB" sz="2500" dirty="0"/>
              <a:t> </a:t>
            </a:r>
            <a:r>
              <a:rPr lang="en-GB" sz="2500" dirty="0" err="1"/>
              <a:t>QUAntum</a:t>
            </a:r>
            <a:r>
              <a:rPr lang="en-GB" sz="2500" dirty="0"/>
              <a:t> Transfer </a:t>
            </a:r>
            <a:r>
              <a:rPr lang="en-GB" sz="2500" dirty="0" smtClean="0"/>
              <a:t>Experiment</a:t>
            </a:r>
            <a:endParaRPr lang="es-ES" sz="25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Arc 33"/>
          <p:cNvSpPr/>
          <p:nvPr/>
        </p:nvSpPr>
        <p:spPr>
          <a:xfrm rot="6520750">
            <a:off x="6376667" y="1883687"/>
            <a:ext cx="438474" cy="414454"/>
          </a:xfrm>
          <a:prstGeom prst="arc">
            <a:avLst>
              <a:gd name="adj1" fmla="val 16200000"/>
              <a:gd name="adj2" fmla="val 3475138"/>
            </a:avLst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 rot="6520750">
            <a:off x="7688941" y="1862912"/>
            <a:ext cx="438474" cy="414454"/>
          </a:xfrm>
          <a:prstGeom prst="arc">
            <a:avLst>
              <a:gd name="adj1" fmla="val 16200000"/>
              <a:gd name="adj2" fmla="val 3475138"/>
            </a:avLst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7641651" y="2294559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 smtClean="0"/>
              <a:t>1</a:t>
            </a:r>
            <a:r>
              <a:rPr lang="en-GB" i="1" dirty="0" smtClean="0"/>
              <a:t>J</a:t>
            </a:r>
            <a:r>
              <a:rPr lang="en-GB" baseline="-25000" dirty="0" smtClean="0"/>
              <a:t>CC</a:t>
            </a:r>
            <a:endParaRPr lang="en-GB" baseline="-25000" dirty="0"/>
          </a:p>
        </p:txBody>
      </p:sp>
      <p:sp>
        <p:nvSpPr>
          <p:cNvPr id="45" name="Rectángulo 44"/>
          <p:cNvSpPr/>
          <p:nvPr/>
        </p:nvSpPr>
        <p:spPr>
          <a:xfrm>
            <a:off x="-18288" y="6457889"/>
            <a:ext cx="9144000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6345597" y="2364972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 smtClean="0"/>
              <a:t>1</a:t>
            </a:r>
            <a:r>
              <a:rPr lang="en-GB" i="1" dirty="0" smtClean="0"/>
              <a:t>J</a:t>
            </a:r>
            <a:r>
              <a:rPr lang="en-GB" baseline="-25000" dirty="0" smtClean="0"/>
              <a:t>CC</a:t>
            </a:r>
            <a:endParaRPr lang="en-GB" baseline="-2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CFA"/>
              </a:clrFrom>
              <a:clrTo>
                <a:srgbClr val="FD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248359" y="1501349"/>
            <a:ext cx="3357076" cy="12238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010853" y="1617583"/>
                <a:ext cx="889795" cy="6059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Pre>
                            <m:sPre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𝐶𝐶</m:t>
                                  </m:r>
                                </m:sub>
                              </m:sSub>
                            </m:e>
                          </m:sPre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853" y="1617583"/>
                <a:ext cx="889795" cy="60593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482" y="3248183"/>
            <a:ext cx="2447121" cy="26867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7" r="9242"/>
          <a:stretch/>
        </p:blipFill>
        <p:spPr>
          <a:xfrm>
            <a:off x="437191" y="3142494"/>
            <a:ext cx="3508917" cy="2858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21" y="5188068"/>
            <a:ext cx="2032125" cy="1216979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6845393" y="4898094"/>
            <a:ext cx="216000" cy="4405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75608" y="4898094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 smtClean="0"/>
              <a:t>1</a:t>
            </a:r>
            <a:r>
              <a:rPr lang="en-GB" i="1" dirty="0" smtClean="0"/>
              <a:t>J</a:t>
            </a:r>
            <a:r>
              <a:rPr lang="en-GB" baseline="-25000" dirty="0" smtClean="0"/>
              <a:t>CC</a:t>
            </a:r>
            <a:endParaRPr lang="en-GB" baseline="-25000" dirty="0"/>
          </a:p>
        </p:txBody>
      </p:sp>
      <p:sp>
        <p:nvSpPr>
          <p:cNvPr id="31" name="Rectángulo 1"/>
          <p:cNvSpPr/>
          <p:nvPr/>
        </p:nvSpPr>
        <p:spPr>
          <a:xfrm>
            <a:off x="3903" y="6519446"/>
            <a:ext cx="59559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/>
              <a:t>A. Bax, R. Freeman, S. P. Kempsell, </a:t>
            </a:r>
            <a:r>
              <a:rPr lang="de-DE" sz="1600" i="1" dirty="0" smtClean="0"/>
              <a:t>J. Am. Chem. Soc., </a:t>
            </a:r>
            <a:r>
              <a:rPr lang="de-DE" sz="1600" b="1" dirty="0" smtClean="0"/>
              <a:t>1980</a:t>
            </a:r>
            <a:r>
              <a:rPr lang="de-DE" sz="1600" dirty="0" smtClean="0"/>
              <a:t>, 102, 4849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88976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-1" y="0"/>
            <a:ext cx="9439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600" b="1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INADEQUATE</a:t>
            </a:r>
            <a:r>
              <a:rPr lang="es-ES" sz="46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en-GB" sz="2500" dirty="0" smtClean="0"/>
              <a:t>Incredible </a:t>
            </a:r>
            <a:r>
              <a:rPr lang="en-GB" sz="2500" dirty="0"/>
              <a:t>Natural Abundance </a:t>
            </a:r>
            <a:r>
              <a:rPr lang="en-GB" sz="2500" dirty="0" err="1"/>
              <a:t>DoublE</a:t>
            </a:r>
            <a:r>
              <a:rPr lang="en-GB" sz="2500" dirty="0"/>
              <a:t> </a:t>
            </a:r>
            <a:r>
              <a:rPr lang="en-GB" sz="2500" dirty="0" err="1"/>
              <a:t>QUAntum</a:t>
            </a:r>
            <a:r>
              <a:rPr lang="en-GB" sz="2500" dirty="0"/>
              <a:t> Transfer </a:t>
            </a:r>
            <a:r>
              <a:rPr lang="en-GB" sz="2500" dirty="0" smtClean="0"/>
              <a:t>Experiment</a:t>
            </a:r>
            <a:endParaRPr lang="es-ES" sz="25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88" y="1999854"/>
            <a:ext cx="1548384" cy="32308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492124" y="2208492"/>
            <a:ext cx="5277956" cy="3993219"/>
            <a:chOff x="2994660" y="1809708"/>
            <a:chExt cx="5817775" cy="42722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32689"/>
            <a:stretch/>
          </p:blipFill>
          <p:spPr>
            <a:xfrm>
              <a:off x="2994660" y="1809708"/>
              <a:ext cx="5817775" cy="4272263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>
              <a:off x="7121198" y="3937400"/>
              <a:ext cx="144001" cy="4405"/>
            </a:xfrm>
            <a:prstGeom prst="line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942967" y="3954055"/>
              <a:ext cx="727904" cy="395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aseline="30000" dirty="0" smtClean="0"/>
                <a:t>1</a:t>
              </a:r>
              <a:r>
                <a:rPr lang="en-GB" i="1" dirty="0" smtClean="0"/>
                <a:t>J</a:t>
              </a:r>
              <a:r>
                <a:rPr lang="en-GB" baseline="-25000" dirty="0" smtClean="0"/>
                <a:t>C2C3</a:t>
              </a:r>
              <a:endParaRPr lang="en-GB" baseline="-25000" dirty="0"/>
            </a:p>
          </p:txBody>
        </p:sp>
        <p:sp>
          <p:nvSpPr>
            <p:cNvPr id="23" name="CuadroTexto 62"/>
            <p:cNvSpPr txBox="1"/>
            <p:nvPr/>
          </p:nvSpPr>
          <p:spPr>
            <a:xfrm>
              <a:off x="5880687" y="1881586"/>
              <a:ext cx="2760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C00000"/>
                  </a:solidFill>
                </a:rPr>
                <a:t>2</a:t>
              </a:r>
              <a:endParaRPr lang="es-ES" sz="1400" dirty="0">
                <a:solidFill>
                  <a:srgbClr val="C00000"/>
                </a:solidFill>
              </a:endParaRPr>
            </a:p>
          </p:txBody>
        </p:sp>
        <p:sp>
          <p:nvSpPr>
            <p:cNvPr id="24" name="CuadroTexto 63"/>
            <p:cNvSpPr txBox="1"/>
            <p:nvPr/>
          </p:nvSpPr>
          <p:spPr>
            <a:xfrm>
              <a:off x="7728231" y="1896849"/>
              <a:ext cx="2760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C00000"/>
                  </a:solidFill>
                </a:rPr>
                <a:t>4</a:t>
              </a:r>
              <a:endParaRPr lang="es-ES" sz="1400" dirty="0">
                <a:solidFill>
                  <a:srgbClr val="C00000"/>
                </a:solidFill>
              </a:endParaRPr>
            </a:p>
          </p:txBody>
        </p:sp>
        <p:sp>
          <p:nvSpPr>
            <p:cNvPr id="25" name="CuadroTexto 64"/>
            <p:cNvSpPr txBox="1"/>
            <p:nvPr/>
          </p:nvSpPr>
          <p:spPr>
            <a:xfrm>
              <a:off x="3475163" y="1868285"/>
              <a:ext cx="2760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C00000"/>
                  </a:solidFill>
                </a:rPr>
                <a:t>1</a:t>
              </a:r>
              <a:endParaRPr lang="es-ES" sz="1400" dirty="0">
                <a:solidFill>
                  <a:srgbClr val="C00000"/>
                </a:solidFill>
              </a:endParaRPr>
            </a:p>
          </p:txBody>
        </p:sp>
        <p:sp>
          <p:nvSpPr>
            <p:cNvPr id="31" name="CuadroTexto 66"/>
            <p:cNvSpPr txBox="1"/>
            <p:nvPr/>
          </p:nvSpPr>
          <p:spPr>
            <a:xfrm>
              <a:off x="7253632" y="1853621"/>
              <a:ext cx="27603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C00000"/>
                  </a:solidFill>
                </a:rPr>
                <a:t>3</a:t>
              </a:r>
              <a:endParaRPr lang="es-ES" sz="14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3" name="CuadroTexto 62"/>
          <p:cNvSpPr txBox="1"/>
          <p:nvPr/>
        </p:nvSpPr>
        <p:spPr>
          <a:xfrm>
            <a:off x="1154826" y="1764853"/>
            <a:ext cx="2760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2</a:t>
            </a:r>
            <a:endParaRPr lang="es-ES" sz="1400" dirty="0">
              <a:solidFill>
                <a:srgbClr val="C00000"/>
              </a:solidFill>
            </a:endParaRPr>
          </a:p>
        </p:txBody>
      </p:sp>
      <p:sp>
        <p:nvSpPr>
          <p:cNvPr id="36" name="CuadroTexto 63"/>
          <p:cNvSpPr txBox="1"/>
          <p:nvPr/>
        </p:nvSpPr>
        <p:spPr>
          <a:xfrm>
            <a:off x="447718" y="1764853"/>
            <a:ext cx="2760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4</a:t>
            </a:r>
            <a:endParaRPr lang="es-ES" sz="1400" dirty="0">
              <a:solidFill>
                <a:srgbClr val="C00000"/>
              </a:solidFill>
            </a:endParaRPr>
          </a:p>
        </p:txBody>
      </p:sp>
      <p:sp>
        <p:nvSpPr>
          <p:cNvPr id="38" name="CuadroTexto 64"/>
          <p:cNvSpPr txBox="1"/>
          <p:nvPr/>
        </p:nvSpPr>
        <p:spPr>
          <a:xfrm>
            <a:off x="1499444" y="2330672"/>
            <a:ext cx="2760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1</a:t>
            </a:r>
            <a:endParaRPr lang="es-ES" sz="1400" dirty="0">
              <a:solidFill>
                <a:srgbClr val="C00000"/>
              </a:solidFill>
            </a:endParaRPr>
          </a:p>
        </p:txBody>
      </p:sp>
      <p:sp>
        <p:nvSpPr>
          <p:cNvPr id="39" name="CuadroTexto 66"/>
          <p:cNvSpPr txBox="1"/>
          <p:nvPr/>
        </p:nvSpPr>
        <p:spPr>
          <a:xfrm>
            <a:off x="811491" y="2338648"/>
            <a:ext cx="27603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C00000"/>
                </a:solidFill>
              </a:rPr>
              <a:t>3</a:t>
            </a:r>
            <a:endParaRPr lang="es-ES" sz="1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354" y="3548364"/>
            <a:ext cx="26558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/>
              <a:t>0.01% </a:t>
            </a:r>
            <a:r>
              <a:rPr lang="en-GB" sz="2400" baseline="30000" dirty="0" smtClean="0"/>
              <a:t>13</a:t>
            </a:r>
            <a:r>
              <a:rPr lang="en-GB" sz="2400" dirty="0" smtClean="0"/>
              <a:t>C-</a:t>
            </a:r>
            <a:r>
              <a:rPr lang="en-GB" sz="2400" baseline="30000" dirty="0" smtClean="0"/>
              <a:t>13</a:t>
            </a:r>
            <a:r>
              <a:rPr lang="en-GB" sz="2400" dirty="0" smtClean="0"/>
              <a:t>C</a:t>
            </a:r>
          </a:p>
          <a:p>
            <a:pPr>
              <a:lnSpc>
                <a:spcPct val="150000"/>
              </a:lnSpc>
            </a:pPr>
            <a:r>
              <a:rPr lang="en-GB" sz="2400" baseline="30000" dirty="0" smtClean="0"/>
              <a:t>13</a:t>
            </a:r>
            <a:r>
              <a:rPr lang="en-GB" sz="2400" dirty="0" smtClean="0"/>
              <a:t>C skeleton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Very  low sensitivity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Long acquisitions</a:t>
            </a:r>
            <a:endParaRPr lang="en-GB" sz="2400" dirty="0"/>
          </a:p>
        </p:txBody>
      </p:sp>
      <p:pic>
        <p:nvPicPr>
          <p:cNvPr id="41" name="Picture 2" descr="Resultado de imagen de negative ti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81" y="4839686"/>
            <a:ext cx="223392" cy="26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Resultado de imagen de negative ti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68" y="3744186"/>
            <a:ext cx="223392" cy="26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Resultado de imagen de negative ti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29" y="5372360"/>
            <a:ext cx="223392" cy="26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Resultado de imagen de ti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76" y="4337354"/>
            <a:ext cx="162576" cy="16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0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55"/>
          <a:stretch/>
        </p:blipFill>
        <p:spPr>
          <a:xfrm>
            <a:off x="187172" y="4556182"/>
            <a:ext cx="8610601" cy="1118779"/>
          </a:xfrm>
          <a:prstGeom prst="rect">
            <a:avLst/>
          </a:prstGeom>
        </p:spPr>
      </p:pic>
      <p:sp>
        <p:nvSpPr>
          <p:cNvPr id="44" name="Rectángulo 43"/>
          <p:cNvSpPr/>
          <p:nvPr/>
        </p:nvSpPr>
        <p:spPr>
          <a:xfrm>
            <a:off x="5760716" y="1544445"/>
            <a:ext cx="982980" cy="1699745"/>
          </a:xfrm>
          <a:prstGeom prst="rect">
            <a:avLst/>
          </a:prstGeom>
          <a:solidFill>
            <a:srgbClr val="D2E081"/>
          </a:solidFill>
          <a:ln>
            <a:solidFill>
              <a:srgbClr val="D2E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/>
          <p:cNvSpPr/>
          <p:nvPr/>
        </p:nvSpPr>
        <p:spPr>
          <a:xfrm>
            <a:off x="466153" y="1539381"/>
            <a:ext cx="1719443" cy="1699745"/>
          </a:xfrm>
          <a:prstGeom prst="rect">
            <a:avLst/>
          </a:prstGeom>
          <a:solidFill>
            <a:srgbClr val="019ED5"/>
          </a:solidFill>
          <a:ln>
            <a:solidFill>
              <a:srgbClr val="019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/>
          <p:cNvSpPr/>
          <p:nvPr/>
        </p:nvSpPr>
        <p:spPr>
          <a:xfrm>
            <a:off x="2689513" y="1544842"/>
            <a:ext cx="3071203" cy="1699745"/>
          </a:xfrm>
          <a:prstGeom prst="rect">
            <a:avLst/>
          </a:prstGeom>
          <a:solidFill>
            <a:srgbClr val="A0D4EC"/>
          </a:solidFill>
          <a:ln>
            <a:solidFill>
              <a:srgbClr val="A0D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ángulo 39"/>
          <p:cNvSpPr/>
          <p:nvPr/>
        </p:nvSpPr>
        <p:spPr>
          <a:xfrm>
            <a:off x="2208113" y="1544843"/>
            <a:ext cx="458883" cy="1699745"/>
          </a:xfrm>
          <a:prstGeom prst="rect">
            <a:avLst/>
          </a:prstGeom>
          <a:solidFill>
            <a:srgbClr val="FEEF10"/>
          </a:solidFill>
          <a:ln>
            <a:solidFill>
              <a:srgbClr val="FEE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-1" y="0"/>
            <a:ext cx="9439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6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ADEQUATE </a:t>
            </a:r>
          </a:p>
          <a:p>
            <a:r>
              <a:rPr lang="en-GB" sz="2500" dirty="0" smtClean="0"/>
              <a:t>Adequate </a:t>
            </a:r>
            <a:r>
              <a:rPr lang="en-GB" sz="2500" dirty="0" err="1"/>
              <a:t>DoublE</a:t>
            </a:r>
            <a:r>
              <a:rPr lang="en-GB" sz="2500" dirty="0"/>
              <a:t> </a:t>
            </a:r>
            <a:r>
              <a:rPr lang="en-GB" sz="2500" dirty="0" err="1"/>
              <a:t>QUAntum</a:t>
            </a:r>
            <a:r>
              <a:rPr lang="en-GB" sz="2500" dirty="0"/>
              <a:t> Transfer </a:t>
            </a:r>
            <a:r>
              <a:rPr lang="en-GB" sz="2500" dirty="0" smtClean="0"/>
              <a:t>Experiment</a:t>
            </a:r>
            <a:endParaRPr lang="es-ES" sz="25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Arc 33"/>
          <p:cNvSpPr/>
          <p:nvPr/>
        </p:nvSpPr>
        <p:spPr>
          <a:xfrm rot="6520750">
            <a:off x="606015" y="5164083"/>
            <a:ext cx="438474" cy="414454"/>
          </a:xfrm>
          <a:prstGeom prst="arc">
            <a:avLst>
              <a:gd name="adj1" fmla="val 16200000"/>
              <a:gd name="adj2" fmla="val 3475138"/>
            </a:avLst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 rot="9219143" flipV="1">
            <a:off x="317581" y="4763424"/>
            <a:ext cx="438474" cy="414454"/>
          </a:xfrm>
          <a:prstGeom prst="arc">
            <a:avLst>
              <a:gd name="adj1" fmla="val 16200000"/>
              <a:gd name="adj2" fmla="val 3475138"/>
            </a:avLst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-57522" y="4487146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 smtClean="0">
                <a:solidFill>
                  <a:srgbClr val="C00000"/>
                </a:solidFill>
              </a:rPr>
              <a:t>1</a:t>
            </a:r>
            <a:r>
              <a:rPr lang="en-GB" i="1" dirty="0" smtClean="0">
                <a:solidFill>
                  <a:srgbClr val="C00000"/>
                </a:solidFill>
              </a:rPr>
              <a:t>J</a:t>
            </a:r>
            <a:r>
              <a:rPr lang="en-GB" baseline="-25000" dirty="0" smtClean="0">
                <a:solidFill>
                  <a:srgbClr val="C00000"/>
                </a:solidFill>
              </a:rPr>
              <a:t>CH</a:t>
            </a:r>
            <a:endParaRPr lang="en-GB" baseline="-25000" dirty="0">
              <a:solidFill>
                <a:srgbClr val="C00000"/>
              </a:solidFill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-18288" y="6457889"/>
            <a:ext cx="9144000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75022" y="5602514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 smtClean="0"/>
              <a:t>1</a:t>
            </a:r>
            <a:r>
              <a:rPr lang="en-GB" i="1" dirty="0" smtClean="0"/>
              <a:t>J</a:t>
            </a:r>
            <a:r>
              <a:rPr lang="en-GB" baseline="-25000" dirty="0" smtClean="0"/>
              <a:t>CC</a:t>
            </a:r>
            <a:endParaRPr lang="en-GB" baseline="-25000" dirty="0"/>
          </a:p>
        </p:txBody>
      </p:sp>
      <p:sp>
        <p:nvSpPr>
          <p:cNvPr id="31" name="Rectángulo 1"/>
          <p:cNvSpPr/>
          <p:nvPr/>
        </p:nvSpPr>
        <p:spPr>
          <a:xfrm>
            <a:off x="3903" y="6519446"/>
            <a:ext cx="90638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B. </a:t>
            </a:r>
            <a:r>
              <a:rPr lang="en-GB" sz="1600" dirty="0" err="1" smtClean="0"/>
              <a:t>Reif</a:t>
            </a:r>
            <a:r>
              <a:rPr lang="en-GB" sz="1600" dirty="0" smtClean="0"/>
              <a:t>, M. K</a:t>
            </a:r>
            <a:r>
              <a:rPr lang="es-ES" sz="1600" dirty="0" err="1" smtClean="0"/>
              <a:t>öck</a:t>
            </a:r>
            <a:r>
              <a:rPr lang="en-GB" sz="1600" dirty="0" smtClean="0"/>
              <a:t>, R. </a:t>
            </a:r>
            <a:r>
              <a:rPr lang="en-GB" sz="1600" dirty="0" err="1" smtClean="0"/>
              <a:t>Kerssebaum</a:t>
            </a:r>
            <a:r>
              <a:rPr lang="en-GB" sz="1600" dirty="0" smtClean="0"/>
              <a:t>, H. Kang, W. </a:t>
            </a:r>
            <a:r>
              <a:rPr lang="en-GB" sz="1600" dirty="0" err="1" smtClean="0"/>
              <a:t>Fenicial</a:t>
            </a:r>
            <a:r>
              <a:rPr lang="en-GB" sz="1600" dirty="0" smtClean="0"/>
              <a:t>, C. </a:t>
            </a:r>
            <a:r>
              <a:rPr lang="en-GB" sz="1600" dirty="0" err="1" smtClean="0"/>
              <a:t>Griesinger</a:t>
            </a:r>
            <a:r>
              <a:rPr lang="en-GB" sz="1600" dirty="0" smtClean="0"/>
              <a:t>, </a:t>
            </a:r>
            <a:r>
              <a:rPr lang="en-GB" sz="1600" i="1" dirty="0" smtClean="0"/>
              <a:t>J. </a:t>
            </a:r>
            <a:r>
              <a:rPr lang="en-GB" sz="1600" i="1" dirty="0" err="1" smtClean="0"/>
              <a:t>Magn</a:t>
            </a:r>
            <a:r>
              <a:rPr lang="en-GB" sz="1600" i="1" dirty="0" smtClean="0"/>
              <a:t>. </a:t>
            </a:r>
            <a:r>
              <a:rPr lang="en-GB" sz="1600" i="1" dirty="0" err="1" smtClean="0"/>
              <a:t>Reson</a:t>
            </a:r>
            <a:r>
              <a:rPr lang="de-DE" sz="1600" i="1" dirty="0" smtClean="0"/>
              <a:t>., </a:t>
            </a:r>
            <a:r>
              <a:rPr lang="de-DE" sz="1600" b="1" dirty="0" smtClean="0"/>
              <a:t>1996</a:t>
            </a:r>
            <a:r>
              <a:rPr lang="de-DE" sz="1600" dirty="0" smtClean="0"/>
              <a:t>, 118, 282.</a:t>
            </a:r>
            <a:endParaRPr lang="es-ES" sz="16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05"/>
          <a:stretch/>
        </p:blipFill>
        <p:spPr>
          <a:xfrm>
            <a:off x="118141" y="1634095"/>
            <a:ext cx="6644748" cy="1730679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7148665" y="1261699"/>
            <a:ext cx="1820178" cy="2137222"/>
            <a:chOff x="7138810" y="3525187"/>
            <a:chExt cx="1820178" cy="1882385"/>
          </a:xfrm>
        </p:grpSpPr>
        <p:sp>
          <p:nvSpPr>
            <p:cNvPr id="25" name="Rounded Rectangle 24"/>
            <p:cNvSpPr/>
            <p:nvPr/>
          </p:nvSpPr>
          <p:spPr>
            <a:xfrm>
              <a:off x="7218999" y="3525187"/>
              <a:ext cx="1674782" cy="1882385"/>
            </a:xfrm>
            <a:prstGeom prst="roundRect">
              <a:avLst>
                <a:gd name="adj" fmla="val 711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7138810" y="3606167"/>
                  <a:ext cx="1820178" cy="175788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𝑆𝑖𝑔𝑛𝑎𝑙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GB" sz="2000" b="0" i="1" dirty="0" smtClean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𝑒𝑛h𝑎𝑛𝑐𝑒𝑚𝑒𝑛𝑡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GB" sz="2000" b="0" i="1" dirty="0" smtClean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𝑓𝑎𝑐𝑡𝑜𝑟</m:t>
                        </m:r>
                      </m:oMath>
                    </m:oMathPara>
                  </a14:m>
                  <a:endParaRPr lang="en-GB" sz="2000" b="0" i="1" dirty="0" smtClean="0">
                    <a:latin typeface="Cambria Math" panose="02040503050406030204" pitchFamily="18" charset="0"/>
                  </a:endParaRPr>
                </a:p>
                <a:p>
                  <a:endParaRPr lang="en-GB" sz="2000" b="0" i="1" dirty="0" smtClean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s-ES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s-ES" sz="2000" b="0" i="1" smtClean="0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GB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s-ES" sz="2000" b="0" i="1" smtClean="0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  <m:r>
                                          <a:rPr lang="es-ES" sz="2000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s-ES" sz="2000" b="0" i="1" smtClean="0">
                                <a:latin typeface="Cambria Math" panose="02040503050406030204" pitchFamily="18" charset="0"/>
                              </a:rPr>
                              <m:t>5/2</m:t>
                            </m:r>
                          </m:sup>
                        </m:sSup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8810" y="3606167"/>
                  <a:ext cx="1820178" cy="175788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TextBox 49"/>
          <p:cNvSpPr txBox="1"/>
          <p:nvPr/>
        </p:nvSpPr>
        <p:spPr>
          <a:xfrm>
            <a:off x="290353" y="3762073"/>
            <a:ext cx="753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1,1-</a:t>
            </a:r>
          </a:p>
        </p:txBody>
      </p:sp>
      <p:sp>
        <p:nvSpPr>
          <p:cNvPr id="33" name="TextBox 49"/>
          <p:cNvSpPr txBox="1"/>
          <p:nvPr/>
        </p:nvSpPr>
        <p:spPr>
          <a:xfrm>
            <a:off x="2104819" y="3736077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1,n-</a:t>
            </a:r>
          </a:p>
        </p:txBody>
      </p:sp>
      <p:sp>
        <p:nvSpPr>
          <p:cNvPr id="36" name="TextBox 49"/>
          <p:cNvSpPr txBox="1"/>
          <p:nvPr/>
        </p:nvSpPr>
        <p:spPr>
          <a:xfrm>
            <a:off x="4305094" y="3762073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n,1-</a:t>
            </a:r>
          </a:p>
        </p:txBody>
      </p:sp>
      <p:sp>
        <p:nvSpPr>
          <p:cNvPr id="38" name="TextBox 49"/>
          <p:cNvSpPr txBox="1"/>
          <p:nvPr/>
        </p:nvSpPr>
        <p:spPr>
          <a:xfrm>
            <a:off x="7185235" y="3762073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err="1" smtClean="0"/>
              <a:t>n,m</a:t>
            </a:r>
            <a:r>
              <a:rPr lang="en-GB" sz="2800" b="1" dirty="0" smtClean="0"/>
              <a:t>-</a:t>
            </a:r>
          </a:p>
        </p:txBody>
      </p:sp>
      <p:sp>
        <p:nvSpPr>
          <p:cNvPr id="39" name="Arc 38"/>
          <p:cNvSpPr/>
          <p:nvPr/>
        </p:nvSpPr>
        <p:spPr>
          <a:xfrm rot="6520750">
            <a:off x="2071738" y="4855301"/>
            <a:ext cx="651944" cy="834306"/>
          </a:xfrm>
          <a:prstGeom prst="arc">
            <a:avLst>
              <a:gd name="adj1" fmla="val 16200000"/>
              <a:gd name="adj2" fmla="val 3475138"/>
            </a:avLst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c 40"/>
          <p:cNvSpPr/>
          <p:nvPr/>
        </p:nvSpPr>
        <p:spPr>
          <a:xfrm rot="9219143" flipV="1">
            <a:off x="1603829" y="4799737"/>
            <a:ext cx="438474" cy="414454"/>
          </a:xfrm>
          <a:prstGeom prst="arc">
            <a:avLst>
              <a:gd name="adj1" fmla="val 16200000"/>
              <a:gd name="adj2" fmla="val 3475138"/>
            </a:avLst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1228726" y="4523459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 smtClean="0">
                <a:solidFill>
                  <a:srgbClr val="C00000"/>
                </a:solidFill>
              </a:rPr>
              <a:t>1</a:t>
            </a:r>
            <a:r>
              <a:rPr lang="en-GB" i="1" dirty="0" smtClean="0">
                <a:solidFill>
                  <a:srgbClr val="C00000"/>
                </a:solidFill>
              </a:rPr>
              <a:t>J</a:t>
            </a:r>
            <a:r>
              <a:rPr lang="en-GB" baseline="-25000" dirty="0" smtClean="0">
                <a:solidFill>
                  <a:srgbClr val="C00000"/>
                </a:solidFill>
              </a:rPr>
              <a:t>CH</a:t>
            </a:r>
            <a:endParaRPr lang="en-GB" baseline="-25000" dirty="0">
              <a:solidFill>
                <a:srgbClr val="C0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16767" y="5645368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 err="1" smtClean="0"/>
              <a:t>n</a:t>
            </a:r>
            <a:r>
              <a:rPr lang="en-GB" i="1" dirty="0" err="1" smtClean="0"/>
              <a:t>J</a:t>
            </a:r>
            <a:r>
              <a:rPr lang="en-GB" baseline="-25000" dirty="0" err="1" smtClean="0"/>
              <a:t>CC</a:t>
            </a:r>
            <a:endParaRPr lang="en-GB" baseline="-25000" dirty="0"/>
          </a:p>
        </p:txBody>
      </p:sp>
      <p:sp>
        <p:nvSpPr>
          <p:cNvPr id="46" name="Arc 45"/>
          <p:cNvSpPr/>
          <p:nvPr/>
        </p:nvSpPr>
        <p:spPr>
          <a:xfrm rot="11164892" flipH="1" flipV="1">
            <a:off x="2813177" y="4772493"/>
            <a:ext cx="1721313" cy="454305"/>
          </a:xfrm>
          <a:prstGeom prst="arc">
            <a:avLst>
              <a:gd name="adj1" fmla="val 16200000"/>
              <a:gd name="adj2" fmla="val 98236"/>
            </a:avLst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3881124" y="4487146"/>
            <a:ext cx="733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 err="1" smtClean="0">
                <a:solidFill>
                  <a:srgbClr val="C00000"/>
                </a:solidFill>
              </a:rPr>
              <a:t>n</a:t>
            </a:r>
            <a:r>
              <a:rPr lang="en-GB" i="1" dirty="0" err="1" smtClean="0">
                <a:solidFill>
                  <a:srgbClr val="C00000"/>
                </a:solidFill>
              </a:rPr>
              <a:t>J</a:t>
            </a:r>
            <a:r>
              <a:rPr lang="en-GB" baseline="-25000" dirty="0" err="1" smtClean="0">
                <a:solidFill>
                  <a:srgbClr val="C00000"/>
                </a:solidFill>
              </a:rPr>
              <a:t>CH</a:t>
            </a:r>
            <a:endParaRPr lang="en-GB" baseline="-25000" dirty="0">
              <a:solidFill>
                <a:srgbClr val="C00000"/>
              </a:solidFill>
            </a:endParaRPr>
          </a:p>
        </p:txBody>
      </p:sp>
      <p:sp>
        <p:nvSpPr>
          <p:cNvPr id="48" name="Arc 47"/>
          <p:cNvSpPr/>
          <p:nvPr/>
        </p:nvSpPr>
        <p:spPr>
          <a:xfrm rot="6520750">
            <a:off x="4575978" y="5154474"/>
            <a:ext cx="438474" cy="414454"/>
          </a:xfrm>
          <a:prstGeom prst="arc">
            <a:avLst>
              <a:gd name="adj1" fmla="val 16200000"/>
              <a:gd name="adj2" fmla="val 3475138"/>
            </a:avLst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TextBox 48"/>
          <p:cNvSpPr txBox="1"/>
          <p:nvPr/>
        </p:nvSpPr>
        <p:spPr>
          <a:xfrm>
            <a:off x="4544985" y="5592905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 smtClean="0"/>
              <a:t>1</a:t>
            </a:r>
            <a:r>
              <a:rPr lang="en-GB" i="1" dirty="0" smtClean="0"/>
              <a:t>J</a:t>
            </a:r>
            <a:r>
              <a:rPr lang="en-GB" baseline="-25000" dirty="0" smtClean="0"/>
              <a:t>CC</a:t>
            </a:r>
            <a:endParaRPr lang="en-GB" baseline="-25000" dirty="0"/>
          </a:p>
        </p:txBody>
      </p:sp>
      <p:sp>
        <p:nvSpPr>
          <p:cNvPr id="52" name="Arc 51"/>
          <p:cNvSpPr/>
          <p:nvPr/>
        </p:nvSpPr>
        <p:spPr>
          <a:xfrm rot="11164892" flipH="1" flipV="1">
            <a:off x="5591598" y="4745757"/>
            <a:ext cx="1721313" cy="454305"/>
          </a:xfrm>
          <a:prstGeom prst="arc">
            <a:avLst>
              <a:gd name="adj1" fmla="val 16200000"/>
              <a:gd name="adj2" fmla="val 98236"/>
            </a:avLst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6659545" y="4460410"/>
            <a:ext cx="733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 err="1" smtClean="0">
                <a:solidFill>
                  <a:srgbClr val="C00000"/>
                </a:solidFill>
              </a:rPr>
              <a:t>n</a:t>
            </a:r>
            <a:r>
              <a:rPr lang="en-GB" i="1" dirty="0" err="1" smtClean="0">
                <a:solidFill>
                  <a:srgbClr val="C00000"/>
                </a:solidFill>
              </a:rPr>
              <a:t>J</a:t>
            </a:r>
            <a:r>
              <a:rPr lang="en-GB" baseline="-25000" dirty="0" err="1" smtClean="0">
                <a:solidFill>
                  <a:srgbClr val="C00000"/>
                </a:solidFill>
              </a:rPr>
              <a:t>CH</a:t>
            </a:r>
            <a:endParaRPr lang="en-GB" baseline="-25000" dirty="0">
              <a:solidFill>
                <a:srgbClr val="C00000"/>
              </a:solidFill>
            </a:endParaRPr>
          </a:p>
        </p:txBody>
      </p:sp>
      <p:sp>
        <p:nvSpPr>
          <p:cNvPr id="54" name="Arc 53"/>
          <p:cNvSpPr/>
          <p:nvPr/>
        </p:nvSpPr>
        <p:spPr>
          <a:xfrm rot="6520750">
            <a:off x="7493202" y="4898631"/>
            <a:ext cx="651944" cy="834306"/>
          </a:xfrm>
          <a:prstGeom prst="arc">
            <a:avLst>
              <a:gd name="adj1" fmla="val 16200000"/>
              <a:gd name="adj2" fmla="val 3475138"/>
            </a:avLst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7838231" y="5688698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 err="1" smtClean="0"/>
              <a:t>n</a:t>
            </a:r>
            <a:r>
              <a:rPr lang="en-GB" i="1" dirty="0" err="1" smtClean="0"/>
              <a:t>J</a:t>
            </a:r>
            <a:r>
              <a:rPr lang="en-GB" baseline="-25000" dirty="0" err="1" smtClean="0"/>
              <a:t>CC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26916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167" y="7459"/>
            <a:ext cx="9162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i="1" dirty="0" smtClean="0">
                <a:latin typeface="+mj-lt"/>
                <a:cs typeface="Calibri Light" panose="020F0302020204030204" pitchFamily="34" charset="0"/>
              </a:rPr>
              <a:t>Homonuclear 2D NMR</a:t>
            </a:r>
            <a:endParaRPr lang="en-GB" sz="5000" b="1" i="1" dirty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70821" y="2568843"/>
            <a:ext cx="3962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cs typeface="Calibri Light" panose="020F0302020204030204" pitchFamily="34" charset="0"/>
              </a:rPr>
              <a:t>Time </a:t>
            </a:r>
            <a:r>
              <a:rPr lang="en-GB" sz="2800" dirty="0" smtClean="0">
                <a:cs typeface="Calibri Light" panose="020F0302020204030204" pitchFamily="34" charset="0"/>
              </a:rPr>
              <a:t>domain</a:t>
            </a:r>
            <a:endParaRPr lang="en-GB" sz="2800" dirty="0" smtClean="0">
              <a:cs typeface="Calibri Light" panose="020F0302020204030204" pitchFamily="34" charset="0"/>
            </a:endParaRPr>
          </a:p>
        </p:txBody>
      </p:sp>
      <p:sp>
        <p:nvSpPr>
          <p:cNvPr id="14" name="CuadroTexto 9"/>
          <p:cNvSpPr txBox="1"/>
          <p:nvPr/>
        </p:nvSpPr>
        <p:spPr>
          <a:xfrm>
            <a:off x="4293054" y="2568843"/>
            <a:ext cx="3962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cs typeface="Calibri Light" panose="020F0302020204030204" pitchFamily="34" charset="0"/>
              </a:rPr>
              <a:t>Frequency domain</a:t>
            </a:r>
            <a:endParaRPr lang="en-GB" sz="2800" dirty="0" smtClean="0">
              <a:cs typeface="Calibri Light" panose="020F03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09"/>
          <a:stretch/>
        </p:blipFill>
        <p:spPr>
          <a:xfrm>
            <a:off x="371540" y="1304867"/>
            <a:ext cx="8112059" cy="10443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51657" y="6064973"/>
            <a:ext cx="1783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F</a:t>
            </a:r>
            <a:r>
              <a:rPr lang="en-GB" baseline="-25000" dirty="0" smtClean="0"/>
              <a:t>2</a:t>
            </a:r>
            <a:r>
              <a:rPr lang="en-GB" dirty="0" smtClean="0"/>
              <a:t> dimension or</a:t>
            </a:r>
          </a:p>
          <a:p>
            <a:pPr algn="ctr"/>
            <a:r>
              <a:rPr lang="en-GB" dirty="0" smtClean="0"/>
              <a:t>direct dimension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26" r="50380"/>
          <a:stretch/>
        </p:blipFill>
        <p:spPr>
          <a:xfrm>
            <a:off x="219310" y="3427359"/>
            <a:ext cx="3884343" cy="30529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87150" y="4869844"/>
            <a:ext cx="1936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</a:t>
            </a:r>
            <a:r>
              <a:rPr lang="en-GB" baseline="-25000" dirty="0" smtClean="0"/>
              <a:t>1</a:t>
            </a:r>
            <a:r>
              <a:rPr lang="en-GB" dirty="0" smtClean="0"/>
              <a:t> dimension or</a:t>
            </a:r>
          </a:p>
          <a:p>
            <a:r>
              <a:rPr lang="en-GB" dirty="0" smtClean="0"/>
              <a:t>indirect dimension</a:t>
            </a:r>
            <a:endParaRPr lang="en-GB" dirty="0"/>
          </a:p>
        </p:txBody>
      </p:sp>
      <p:sp>
        <p:nvSpPr>
          <p:cNvPr id="17" name="31 Flecha derecha"/>
          <p:cNvSpPr/>
          <p:nvPr/>
        </p:nvSpPr>
        <p:spPr>
          <a:xfrm>
            <a:off x="3523791" y="4647346"/>
            <a:ext cx="1308409" cy="214314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9"/>
          <p:cNvSpPr txBox="1"/>
          <p:nvPr/>
        </p:nvSpPr>
        <p:spPr>
          <a:xfrm>
            <a:off x="2173674" y="4292844"/>
            <a:ext cx="3962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err="1" smtClean="0">
                <a:cs typeface="Calibri Light" panose="020F0302020204030204" pitchFamily="34" charset="0"/>
              </a:rPr>
              <a:t>Double</a:t>
            </a:r>
            <a:r>
              <a:rPr lang="es-ES" sz="2000" dirty="0" smtClean="0">
                <a:cs typeface="Calibri Light" panose="020F0302020204030204" pitchFamily="34" charset="0"/>
              </a:rPr>
              <a:t> FT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4" t="34726"/>
          <a:stretch/>
        </p:blipFill>
        <p:spPr>
          <a:xfrm>
            <a:off x="4988311" y="3335180"/>
            <a:ext cx="2709745" cy="305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3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97063" y="4990325"/>
            <a:ext cx="210891" cy="195624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2301970" y="4393882"/>
            <a:ext cx="210891" cy="195624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1707494" y="4213344"/>
            <a:ext cx="210891" cy="195624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85" y="2928565"/>
            <a:ext cx="3066288" cy="2249424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-1" y="0"/>
            <a:ext cx="94392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6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1,1-ADEQUATE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4646"/>
          <a:stretch/>
        </p:blipFill>
        <p:spPr>
          <a:xfrm>
            <a:off x="3917459" y="254454"/>
            <a:ext cx="4871433" cy="6394835"/>
          </a:xfrm>
          <a:prstGeom prst="rect">
            <a:avLst/>
          </a:prstGeom>
        </p:spPr>
      </p:pic>
      <p:sp>
        <p:nvSpPr>
          <p:cNvPr id="50" name="Arc 49"/>
          <p:cNvSpPr/>
          <p:nvPr/>
        </p:nvSpPr>
        <p:spPr>
          <a:xfrm rot="6520750">
            <a:off x="1907585" y="4244236"/>
            <a:ext cx="391101" cy="515673"/>
          </a:xfrm>
          <a:prstGeom prst="arc">
            <a:avLst>
              <a:gd name="adj1" fmla="val 16200000"/>
              <a:gd name="adj2" fmla="val 5333876"/>
            </a:avLst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Arc 50"/>
          <p:cNvSpPr/>
          <p:nvPr/>
        </p:nvSpPr>
        <p:spPr>
          <a:xfrm rot="20619076" flipV="1">
            <a:off x="2161919" y="4489736"/>
            <a:ext cx="596393" cy="608550"/>
          </a:xfrm>
          <a:prstGeom prst="arc">
            <a:avLst>
              <a:gd name="adj1" fmla="val 16200000"/>
              <a:gd name="adj2" fmla="val 3475138"/>
            </a:avLst>
          </a:prstGeom>
          <a:ln w="127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2697368" y="4533146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 smtClean="0">
                <a:solidFill>
                  <a:srgbClr val="C00000"/>
                </a:solidFill>
              </a:rPr>
              <a:t>1</a:t>
            </a:r>
            <a:r>
              <a:rPr lang="en-GB" i="1" dirty="0" smtClean="0">
                <a:solidFill>
                  <a:srgbClr val="C00000"/>
                </a:solidFill>
              </a:rPr>
              <a:t>J</a:t>
            </a:r>
            <a:r>
              <a:rPr lang="en-GB" baseline="-25000" dirty="0" smtClean="0">
                <a:solidFill>
                  <a:srgbClr val="C00000"/>
                </a:solidFill>
              </a:rPr>
              <a:t>CH</a:t>
            </a:r>
            <a:endParaRPr lang="en-GB" baseline="-25000" dirty="0">
              <a:solidFill>
                <a:srgbClr val="C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779330" y="4622635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 smtClean="0"/>
              <a:t>1</a:t>
            </a:r>
            <a:r>
              <a:rPr lang="en-GB" i="1" dirty="0" smtClean="0"/>
              <a:t>J</a:t>
            </a:r>
            <a:r>
              <a:rPr lang="en-GB" baseline="-25000" dirty="0" smtClean="0"/>
              <a:t>CC</a:t>
            </a:r>
            <a:endParaRPr lang="en-GB" baseline="-25000" dirty="0"/>
          </a:p>
        </p:txBody>
      </p:sp>
      <p:sp>
        <p:nvSpPr>
          <p:cNvPr id="58" name="CuadroTexto 62"/>
          <p:cNvSpPr txBox="1"/>
          <p:nvPr/>
        </p:nvSpPr>
        <p:spPr>
          <a:xfrm>
            <a:off x="1538298" y="406758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7030A0"/>
                </a:solidFill>
              </a:rPr>
              <a:t>2</a:t>
            </a:r>
            <a:endParaRPr lang="es-ES" sz="1400" dirty="0">
              <a:solidFill>
                <a:srgbClr val="7030A0"/>
              </a:solidFill>
            </a:endParaRPr>
          </a:p>
        </p:txBody>
      </p:sp>
      <p:sp>
        <p:nvSpPr>
          <p:cNvPr id="59" name="CuadroTexto 63"/>
          <p:cNvSpPr txBox="1"/>
          <p:nvPr/>
        </p:nvSpPr>
        <p:spPr>
          <a:xfrm>
            <a:off x="1212455" y="37455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7030A0"/>
                </a:solidFill>
              </a:rPr>
              <a:t>4</a:t>
            </a:r>
            <a:endParaRPr lang="es-ES" sz="1400" dirty="0">
              <a:solidFill>
                <a:srgbClr val="7030A0"/>
              </a:solidFill>
            </a:endParaRPr>
          </a:p>
        </p:txBody>
      </p:sp>
      <p:sp>
        <p:nvSpPr>
          <p:cNvPr id="60" name="CuadroTexto 64"/>
          <p:cNvSpPr txBox="1"/>
          <p:nvPr/>
        </p:nvSpPr>
        <p:spPr>
          <a:xfrm>
            <a:off x="2265396" y="416739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7030A0"/>
                </a:solidFill>
              </a:rPr>
              <a:t>1</a:t>
            </a:r>
            <a:endParaRPr lang="es-ES" sz="1400" dirty="0">
              <a:solidFill>
                <a:srgbClr val="7030A0"/>
              </a:solidFill>
            </a:endParaRPr>
          </a:p>
        </p:txBody>
      </p:sp>
      <p:sp>
        <p:nvSpPr>
          <p:cNvPr id="61" name="CuadroTexto 66"/>
          <p:cNvSpPr txBox="1"/>
          <p:nvPr/>
        </p:nvSpPr>
        <p:spPr>
          <a:xfrm>
            <a:off x="1058136" y="418410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7030A0"/>
                </a:solidFill>
              </a:rPr>
              <a:t>3</a:t>
            </a:r>
            <a:endParaRPr lang="es-ES" sz="1400" dirty="0">
              <a:solidFill>
                <a:srgbClr val="7030A0"/>
              </a:solidFill>
            </a:endParaRPr>
          </a:p>
        </p:txBody>
      </p:sp>
      <p:sp>
        <p:nvSpPr>
          <p:cNvPr id="62" name="CuadroTexto 63"/>
          <p:cNvSpPr txBox="1"/>
          <p:nvPr/>
        </p:nvSpPr>
        <p:spPr>
          <a:xfrm>
            <a:off x="1973187" y="37455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7030A0"/>
                </a:solidFill>
              </a:rPr>
              <a:t>5</a:t>
            </a:r>
            <a:endParaRPr lang="es-ES" sz="1400" dirty="0">
              <a:solidFill>
                <a:srgbClr val="7030A0"/>
              </a:solidFill>
            </a:endParaRPr>
          </a:p>
        </p:txBody>
      </p:sp>
      <p:sp>
        <p:nvSpPr>
          <p:cNvPr id="63" name="CuadroTexto 63"/>
          <p:cNvSpPr txBox="1"/>
          <p:nvPr/>
        </p:nvSpPr>
        <p:spPr>
          <a:xfrm>
            <a:off x="2460116" y="36693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7030A0"/>
                </a:solidFill>
              </a:rPr>
              <a:t>6</a:t>
            </a:r>
            <a:endParaRPr lang="es-ES" sz="1400" dirty="0">
              <a:solidFill>
                <a:srgbClr val="7030A0"/>
              </a:solidFill>
            </a:endParaRPr>
          </a:p>
        </p:txBody>
      </p:sp>
      <p:sp>
        <p:nvSpPr>
          <p:cNvPr id="64" name="CuadroTexto 63"/>
          <p:cNvSpPr txBox="1"/>
          <p:nvPr/>
        </p:nvSpPr>
        <p:spPr>
          <a:xfrm>
            <a:off x="3079763" y="270377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7030A0"/>
                </a:solidFill>
              </a:rPr>
              <a:t>9</a:t>
            </a:r>
            <a:endParaRPr lang="es-ES" sz="1400" dirty="0">
              <a:solidFill>
                <a:srgbClr val="7030A0"/>
              </a:solidFill>
            </a:endParaRPr>
          </a:p>
        </p:txBody>
      </p:sp>
      <p:sp>
        <p:nvSpPr>
          <p:cNvPr id="65" name="CuadroTexto 63"/>
          <p:cNvSpPr txBox="1"/>
          <p:nvPr/>
        </p:nvSpPr>
        <p:spPr>
          <a:xfrm>
            <a:off x="2060294" y="271620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7030A0"/>
                </a:solidFill>
              </a:rPr>
              <a:t>8</a:t>
            </a:r>
            <a:endParaRPr lang="es-ES" sz="1400" dirty="0">
              <a:solidFill>
                <a:srgbClr val="7030A0"/>
              </a:solidFill>
            </a:endParaRPr>
          </a:p>
        </p:txBody>
      </p:sp>
      <p:sp>
        <p:nvSpPr>
          <p:cNvPr id="66" name="CuadroTexto 63"/>
          <p:cNvSpPr txBox="1"/>
          <p:nvPr/>
        </p:nvSpPr>
        <p:spPr>
          <a:xfrm>
            <a:off x="2444728" y="324772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7030A0"/>
                </a:solidFill>
              </a:rPr>
              <a:t>7</a:t>
            </a:r>
            <a:endParaRPr lang="es-ES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3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167" y="7459"/>
            <a:ext cx="9162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i="1" dirty="0" smtClean="0">
                <a:latin typeface="+mj-lt"/>
                <a:cs typeface="Calibri Light" panose="020F0302020204030204" pitchFamily="34" charset="0"/>
              </a:rPr>
              <a:t>Homonuclear 2D NMR</a:t>
            </a:r>
            <a:endParaRPr lang="en-GB" sz="5000" b="1" i="1" dirty="0"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7" r="23109" b="78209"/>
          <a:stretch/>
        </p:blipFill>
        <p:spPr>
          <a:xfrm>
            <a:off x="2598233" y="1304867"/>
            <a:ext cx="4676079" cy="104432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467921" y="1947746"/>
            <a:ext cx="0" cy="720000"/>
          </a:xfrm>
          <a:prstGeom prst="line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798015" y="2349192"/>
            <a:ext cx="2664000" cy="156115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64486" y="2348651"/>
            <a:ext cx="2916000" cy="156115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05163" y="2501035"/>
            <a:ext cx="0" cy="180000"/>
          </a:xfrm>
          <a:prstGeom prst="line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377395" y="2497271"/>
            <a:ext cx="0" cy="180000"/>
          </a:xfrm>
          <a:prstGeom prst="line">
            <a:avLst/>
          </a:prstGeom>
          <a:ln w="1905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29400" y="438346"/>
            <a:ext cx="2354812" cy="646331"/>
          </a:xfrm>
          <a:prstGeom prst="rect">
            <a:avLst/>
          </a:prstGeom>
          <a:gradFill flip="none" rotWithShape="1">
            <a:gsLst>
              <a:gs pos="0">
                <a:srgbClr val="D2DF83">
                  <a:tint val="66000"/>
                  <a:satMod val="160000"/>
                </a:srgbClr>
              </a:gs>
              <a:gs pos="50000">
                <a:srgbClr val="D2DF83">
                  <a:tint val="44500"/>
                  <a:satMod val="160000"/>
                </a:srgbClr>
              </a:gs>
              <a:gs pos="100000">
                <a:srgbClr val="D2DF83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Chemical shift (</a:t>
            </a:r>
            <a:r>
              <a:rPr lang="en-GB" dirty="0" smtClean="0">
                <a:latin typeface="Symbol" panose="05050102010706020507" pitchFamily="18" charset="2"/>
              </a:rPr>
              <a:t>d</a:t>
            </a:r>
            <a:r>
              <a:rPr lang="en-GB" dirty="0" smtClean="0"/>
              <a:t>)</a:t>
            </a:r>
          </a:p>
          <a:p>
            <a:pPr algn="ctr"/>
            <a:r>
              <a:rPr lang="en-GB" dirty="0" smtClean="0"/>
              <a:t>Spin-spin coupling (</a:t>
            </a:r>
            <a:r>
              <a:rPr lang="en-GB" i="1" dirty="0" smtClean="0"/>
              <a:t>J</a:t>
            </a:r>
            <a:r>
              <a:rPr lang="en-GB" baseline="-25000" dirty="0" smtClean="0"/>
              <a:t>HH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3" name="Arc 22"/>
          <p:cNvSpPr/>
          <p:nvPr/>
        </p:nvSpPr>
        <p:spPr>
          <a:xfrm flipV="1">
            <a:off x="6625706" y="685799"/>
            <a:ext cx="1181100" cy="921803"/>
          </a:xfrm>
          <a:prstGeom prst="arc">
            <a:avLst/>
          </a:prstGeom>
          <a:ln w="19050">
            <a:solidFill>
              <a:srgbClr val="D2DF8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1655924" y="2820395"/>
            <a:ext cx="298480" cy="369332"/>
          </a:xfrm>
          <a:prstGeom prst="rect">
            <a:avLst/>
          </a:prstGeom>
          <a:gradFill flip="none" rotWithShape="1">
            <a:gsLst>
              <a:gs pos="0">
                <a:srgbClr val="FEEF10">
                  <a:tint val="66000"/>
                  <a:satMod val="160000"/>
                </a:srgbClr>
              </a:gs>
              <a:gs pos="50000">
                <a:srgbClr val="FEEF10">
                  <a:tint val="44500"/>
                  <a:satMod val="160000"/>
                </a:srgbClr>
              </a:gs>
              <a:gs pos="100000">
                <a:srgbClr val="FEEF1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Symbol" panose="05050102010706020507" pitchFamily="18" charset="2"/>
              </a:rPr>
              <a:t>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42539" y="2724127"/>
            <a:ext cx="450764" cy="646331"/>
          </a:xfrm>
          <a:prstGeom prst="rect">
            <a:avLst/>
          </a:prstGeom>
          <a:gradFill flip="none" rotWithShape="1">
            <a:gsLst>
              <a:gs pos="0">
                <a:srgbClr val="FEEF10">
                  <a:tint val="66000"/>
                  <a:satMod val="160000"/>
                </a:srgbClr>
              </a:gs>
              <a:gs pos="50000">
                <a:srgbClr val="FEEF10">
                  <a:tint val="44500"/>
                  <a:satMod val="160000"/>
                </a:srgbClr>
              </a:gs>
              <a:gs pos="100000">
                <a:srgbClr val="FEEF1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Symbol" panose="05050102010706020507" pitchFamily="18" charset="2"/>
              </a:rPr>
              <a:t>d</a:t>
            </a:r>
            <a:endParaRPr lang="en-GB" dirty="0" smtClean="0"/>
          </a:p>
          <a:p>
            <a:pPr algn="ctr"/>
            <a:r>
              <a:rPr lang="en-GB" i="1" dirty="0" smtClean="0"/>
              <a:t>J</a:t>
            </a:r>
            <a:r>
              <a:rPr lang="en-GB" baseline="-25000" dirty="0" smtClean="0"/>
              <a:t>HH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7141041" y="2794746"/>
            <a:ext cx="450764" cy="369332"/>
          </a:xfrm>
          <a:prstGeom prst="rect">
            <a:avLst/>
          </a:prstGeom>
          <a:gradFill flip="none" rotWithShape="1">
            <a:gsLst>
              <a:gs pos="0">
                <a:srgbClr val="FEEF10">
                  <a:tint val="66000"/>
                  <a:satMod val="160000"/>
                </a:srgbClr>
              </a:gs>
              <a:gs pos="50000">
                <a:srgbClr val="FEEF10">
                  <a:tint val="44500"/>
                  <a:satMod val="160000"/>
                </a:srgbClr>
              </a:gs>
              <a:gs pos="100000">
                <a:srgbClr val="FEEF1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J</a:t>
            </a:r>
            <a:r>
              <a:rPr lang="en-GB" baseline="-25000" dirty="0" smtClean="0"/>
              <a:t>HH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4102087" y="5995105"/>
            <a:ext cx="9824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COSY</a:t>
            </a:r>
          </a:p>
          <a:p>
            <a:pPr algn="ctr"/>
            <a:r>
              <a:rPr lang="en-GB" sz="2400" dirty="0" smtClean="0"/>
              <a:t>TOCSY</a:t>
            </a:r>
            <a:endParaRPr lang="en-GB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977798" y="6179770"/>
            <a:ext cx="1746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F</a:t>
            </a:r>
            <a:r>
              <a:rPr lang="en-GB" sz="2400" baseline="-25000" dirty="0"/>
              <a:t>1</a:t>
            </a:r>
            <a:r>
              <a:rPr lang="en-GB" sz="2400" dirty="0"/>
              <a:t> </a:t>
            </a:r>
            <a:r>
              <a:rPr lang="en-GB" sz="2400" dirty="0" smtClean="0"/>
              <a:t>Pure shift</a:t>
            </a:r>
            <a:endParaRPr lang="en-GB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6554831" y="6106616"/>
            <a:ext cx="1852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2D </a:t>
            </a:r>
            <a:r>
              <a:rPr lang="en-GB" sz="2400" i="1" dirty="0" smtClean="0"/>
              <a:t>J</a:t>
            </a:r>
            <a:r>
              <a:rPr lang="en-GB" sz="2400" dirty="0" smtClean="0"/>
              <a:t>-resolved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47"/>
          <a:stretch/>
        </p:blipFill>
        <p:spPr>
          <a:xfrm>
            <a:off x="356295" y="3221929"/>
            <a:ext cx="8166202" cy="270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0458" y="1047750"/>
            <a:ext cx="4069080" cy="2847975"/>
          </a:xfrm>
          <a:prstGeom prst="roundRect">
            <a:avLst>
              <a:gd name="adj" fmla="val 5630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uadroTexto 3"/>
          <p:cNvSpPr txBox="1"/>
          <p:nvPr/>
        </p:nvSpPr>
        <p:spPr>
          <a:xfrm>
            <a:off x="0" y="0"/>
            <a:ext cx="9162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2D NMR, </a:t>
            </a:r>
            <a:r>
              <a:rPr lang="es-ES" sz="5000" b="1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signal</a:t>
            </a:r>
            <a:r>
              <a:rPr lang="es-ES" sz="50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5000" b="1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lineshapes</a:t>
            </a:r>
            <a:endParaRPr lang="es-ES" sz="50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361938" y="3199821"/>
            <a:ext cx="3580989" cy="581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Double absorption signal</a:t>
            </a:r>
          </a:p>
          <a:p>
            <a:endParaRPr lang="en-GB" dirty="0" smtClean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5694270" y="3199821"/>
            <a:ext cx="2680445" cy="581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Phase twist signal</a:t>
            </a: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 smtClean="0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502444" y="6157667"/>
            <a:ext cx="3545107" cy="581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Double </a:t>
            </a:r>
            <a:r>
              <a:rPr lang="en-GB" sz="2400" dirty="0" smtClean="0"/>
              <a:t>dispersion signal</a:t>
            </a:r>
            <a:endParaRPr lang="en-GB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133" y="4446298"/>
            <a:ext cx="406908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58" y="4440202"/>
            <a:ext cx="4069080" cy="16398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133" y="1476261"/>
            <a:ext cx="4069080" cy="1639824"/>
          </a:xfrm>
          <a:prstGeom prst="rect">
            <a:avLst/>
          </a:prstGeom>
        </p:spPr>
      </p:pic>
      <p:sp>
        <p:nvSpPr>
          <p:cNvPr id="49" name="Content Placeholder 2"/>
          <p:cNvSpPr txBox="1">
            <a:spLocks/>
          </p:cNvSpPr>
          <p:nvPr/>
        </p:nvSpPr>
        <p:spPr>
          <a:xfrm>
            <a:off x="5136119" y="6157667"/>
            <a:ext cx="3545107" cy="581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 smtClean="0"/>
              <a:t>Absolute value signal</a:t>
            </a:r>
            <a:endParaRPr lang="en-GB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2409825" y="1365304"/>
            <a:ext cx="1542627" cy="15588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3" y="1336729"/>
            <a:ext cx="4069080" cy="16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4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5423395" y="916662"/>
            <a:ext cx="3063443" cy="2809641"/>
          </a:xfrm>
          <a:prstGeom prst="roundRect">
            <a:avLst>
              <a:gd name="adj" fmla="val 5630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uadroTexto 3"/>
          <p:cNvSpPr txBox="1"/>
          <p:nvPr/>
        </p:nvSpPr>
        <p:spPr>
          <a:xfrm>
            <a:off x="0" y="0"/>
            <a:ext cx="9162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2D NMR, </a:t>
            </a:r>
            <a:r>
              <a:rPr lang="es-ES" sz="5000" b="1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signal</a:t>
            </a:r>
            <a:r>
              <a:rPr lang="es-ES" sz="50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5000" b="1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lineshapes</a:t>
            </a:r>
            <a:endParaRPr lang="es-ES" sz="50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361938" y="3199821"/>
            <a:ext cx="3580989" cy="581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Double absorption signal</a:t>
            </a:r>
          </a:p>
          <a:p>
            <a:endParaRPr lang="en-GB" dirty="0" smtClean="0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5694270" y="3276021"/>
            <a:ext cx="2680445" cy="581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 smtClean="0"/>
              <a:t>In-phase multiplet</a:t>
            </a:r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 smtClean="0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5136119" y="6336737"/>
            <a:ext cx="3545107" cy="581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 smtClean="0"/>
              <a:t>Anti-phase </a:t>
            </a:r>
            <a:r>
              <a:rPr lang="en-GB" sz="2400" dirty="0"/>
              <a:t>multiplet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2409825" y="1365304"/>
            <a:ext cx="1542627" cy="15588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93" y="1336729"/>
            <a:ext cx="4069080" cy="1627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3" b="9785"/>
          <a:stretch/>
        </p:blipFill>
        <p:spPr>
          <a:xfrm>
            <a:off x="6057900" y="3914541"/>
            <a:ext cx="2366345" cy="208620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137358" y="1419225"/>
            <a:ext cx="1473117" cy="14859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2" b="11341"/>
          <a:stretch/>
        </p:blipFill>
        <p:spPr>
          <a:xfrm>
            <a:off x="6067425" y="1099689"/>
            <a:ext cx="2307290" cy="185306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006465" y="1859280"/>
            <a:ext cx="0" cy="586740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69059" y="187357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J</a:t>
            </a:r>
            <a:r>
              <a:rPr lang="en-GB" baseline="-25000" dirty="0" smtClean="0"/>
              <a:t>HH</a:t>
            </a:r>
            <a:endParaRPr lang="en-GB" baseline="-25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906294" y="4922520"/>
            <a:ext cx="0" cy="586740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68888" y="4936816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J</a:t>
            </a:r>
            <a:r>
              <a:rPr lang="en-GB" baseline="-25000" dirty="0" smtClean="0"/>
              <a:t>HH</a:t>
            </a:r>
            <a:endParaRPr lang="en-GB" baseline="-25000" dirty="0"/>
          </a:p>
        </p:txBody>
      </p:sp>
      <p:cxnSp>
        <p:nvCxnSpPr>
          <p:cNvPr id="21" name="Straight Connector 20"/>
          <p:cNvCxnSpPr/>
          <p:nvPr/>
        </p:nvCxnSpPr>
        <p:spPr>
          <a:xfrm rot="16200000">
            <a:off x="6890385" y="2696063"/>
            <a:ext cx="0" cy="586740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96819" y="2938959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J</a:t>
            </a:r>
            <a:r>
              <a:rPr lang="en-GB" baseline="-25000" dirty="0" smtClean="0"/>
              <a:t>HH</a:t>
            </a:r>
            <a:endParaRPr lang="en-GB" baseline="-25000" dirty="0"/>
          </a:p>
        </p:txBody>
      </p:sp>
      <p:cxnSp>
        <p:nvCxnSpPr>
          <p:cNvPr id="23" name="Straight Connector 22"/>
          <p:cNvCxnSpPr/>
          <p:nvPr/>
        </p:nvCxnSpPr>
        <p:spPr>
          <a:xfrm rot="16200000">
            <a:off x="6835360" y="5746623"/>
            <a:ext cx="0" cy="586740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641794" y="5989519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J</a:t>
            </a:r>
            <a:r>
              <a:rPr lang="en-GB" baseline="-25000" dirty="0" smtClean="0"/>
              <a:t>HH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377459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ángulo 43"/>
          <p:cNvSpPr/>
          <p:nvPr/>
        </p:nvSpPr>
        <p:spPr>
          <a:xfrm>
            <a:off x="1829747" y="1726754"/>
            <a:ext cx="1008742" cy="445715"/>
          </a:xfrm>
          <a:prstGeom prst="rect">
            <a:avLst/>
          </a:prstGeom>
          <a:solidFill>
            <a:srgbClr val="D2E081"/>
          </a:solidFill>
          <a:ln>
            <a:solidFill>
              <a:srgbClr val="D2E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/>
          <p:cNvSpPr/>
          <p:nvPr/>
        </p:nvSpPr>
        <p:spPr>
          <a:xfrm>
            <a:off x="981961" y="1721690"/>
            <a:ext cx="140719" cy="445715"/>
          </a:xfrm>
          <a:prstGeom prst="rect">
            <a:avLst/>
          </a:prstGeom>
          <a:solidFill>
            <a:srgbClr val="019ED5"/>
          </a:solidFill>
          <a:ln>
            <a:solidFill>
              <a:srgbClr val="019E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/>
          <p:cNvSpPr/>
          <p:nvPr/>
        </p:nvSpPr>
        <p:spPr>
          <a:xfrm>
            <a:off x="1614337" y="1727151"/>
            <a:ext cx="207954" cy="445715"/>
          </a:xfrm>
          <a:prstGeom prst="rect">
            <a:avLst/>
          </a:prstGeom>
          <a:solidFill>
            <a:srgbClr val="A0D4EC"/>
          </a:solidFill>
          <a:ln>
            <a:solidFill>
              <a:srgbClr val="A0D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ángulo 39"/>
          <p:cNvSpPr/>
          <p:nvPr/>
        </p:nvSpPr>
        <p:spPr>
          <a:xfrm>
            <a:off x="1136547" y="1727152"/>
            <a:ext cx="510774" cy="445715"/>
          </a:xfrm>
          <a:prstGeom prst="rect">
            <a:avLst/>
          </a:prstGeom>
          <a:solidFill>
            <a:srgbClr val="FEEF10"/>
          </a:solidFill>
          <a:ln>
            <a:solidFill>
              <a:srgbClr val="FEE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0" y="0"/>
            <a:ext cx="9162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COSY (</a:t>
            </a:r>
            <a:r>
              <a:rPr lang="es-ES" sz="5000" b="1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COrrelation</a:t>
            </a:r>
            <a:r>
              <a:rPr lang="es-ES" sz="50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s-ES" sz="5000" b="1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SpectroscopY</a:t>
            </a:r>
            <a:r>
              <a:rPr lang="es-ES" sz="50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es-ES" sz="50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0497" y="5975427"/>
            <a:ext cx="1470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Ibuprofen</a:t>
            </a:r>
            <a:endParaRPr lang="en-GB" sz="1400" b="1" dirty="0"/>
          </a:p>
        </p:txBody>
      </p:sp>
      <p:sp>
        <p:nvSpPr>
          <p:cNvPr id="28" name="Rectangle 27"/>
          <p:cNvSpPr/>
          <p:nvPr/>
        </p:nvSpPr>
        <p:spPr>
          <a:xfrm>
            <a:off x="7334249" y="2851310"/>
            <a:ext cx="446385" cy="431640"/>
          </a:xfrm>
          <a:prstGeom prst="rect">
            <a:avLst/>
          </a:pr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7042148" y="3276599"/>
            <a:ext cx="285751" cy="282575"/>
          </a:xfrm>
          <a:prstGeom prst="rect">
            <a:avLst/>
          </a:prstGeom>
          <a:noFill/>
          <a:ln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6433896" y="3133725"/>
            <a:ext cx="1068629" cy="99619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3677094" y="4206915"/>
            <a:ext cx="5302900" cy="1307036"/>
            <a:chOff x="3677094" y="4206915"/>
            <a:chExt cx="5302900" cy="1307036"/>
          </a:xfrm>
        </p:grpSpPr>
        <p:sp>
          <p:nvSpPr>
            <p:cNvPr id="7" name="Rounded Rectangle 6"/>
            <p:cNvSpPr/>
            <p:nvPr/>
          </p:nvSpPr>
          <p:spPr>
            <a:xfrm rot="19020000">
              <a:off x="3677094" y="4206915"/>
              <a:ext cx="5302900" cy="58035"/>
            </a:xfrm>
            <a:prstGeom prst="roundRect">
              <a:avLst/>
            </a:prstGeom>
            <a:gradFill flip="none" rotWithShape="1">
              <a:gsLst>
                <a:gs pos="0">
                  <a:srgbClr val="9900CC">
                    <a:tint val="66000"/>
                    <a:satMod val="160000"/>
                  </a:srgbClr>
                </a:gs>
                <a:gs pos="50000">
                  <a:srgbClr val="9900CC">
                    <a:tint val="44500"/>
                    <a:satMod val="160000"/>
                  </a:srgbClr>
                </a:gs>
                <a:gs pos="100000">
                  <a:srgbClr val="9900CC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41670" y="5083064"/>
              <a:ext cx="22611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b="1" dirty="0" smtClean="0">
                  <a:solidFill>
                    <a:srgbClr val="7030A0"/>
                  </a:solidFill>
                </a:rPr>
                <a:t>Diagonal peaks</a:t>
              </a:r>
              <a:r>
                <a:rPr lang="en-GB" sz="2200" dirty="0" smtClean="0">
                  <a:solidFill>
                    <a:srgbClr val="7030A0"/>
                  </a:solidFill>
                </a:rPr>
                <a:t>   </a:t>
              </a:r>
              <a:endParaRPr lang="en-GB" sz="2200" b="1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34" name="Arc 33"/>
          <p:cNvSpPr/>
          <p:nvPr/>
        </p:nvSpPr>
        <p:spPr>
          <a:xfrm rot="17217151">
            <a:off x="573040" y="3439261"/>
            <a:ext cx="438474" cy="414454"/>
          </a:xfrm>
          <a:prstGeom prst="arc">
            <a:avLst>
              <a:gd name="adj1" fmla="val 16200000"/>
              <a:gd name="adj2" fmla="val 3475138"/>
            </a:avLst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 rot="17217151">
            <a:off x="1034399" y="3439261"/>
            <a:ext cx="438474" cy="414454"/>
          </a:xfrm>
          <a:prstGeom prst="arc">
            <a:avLst>
              <a:gd name="adj1" fmla="val 16200000"/>
              <a:gd name="adj2" fmla="val 3475138"/>
            </a:avLst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 rot="19730759">
            <a:off x="2359789" y="3705786"/>
            <a:ext cx="438474" cy="464500"/>
          </a:xfrm>
          <a:prstGeom prst="arc">
            <a:avLst>
              <a:gd name="adj1" fmla="val 16200000"/>
              <a:gd name="adj2" fmla="val 3475138"/>
            </a:avLst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2716288" y="3547290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/>
              <a:t>2</a:t>
            </a:r>
            <a:r>
              <a:rPr lang="en-GB" i="1" dirty="0" smtClean="0"/>
              <a:t>J</a:t>
            </a:r>
            <a:r>
              <a:rPr lang="en-GB" baseline="-25000" dirty="0" smtClean="0"/>
              <a:t>HH</a:t>
            </a:r>
            <a:endParaRPr lang="en-GB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1027182" y="3007022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 smtClean="0"/>
              <a:t>3</a:t>
            </a:r>
            <a:r>
              <a:rPr lang="en-GB" i="1" dirty="0" smtClean="0"/>
              <a:t>J</a:t>
            </a:r>
            <a:r>
              <a:rPr lang="en-GB" baseline="-25000" dirty="0" smtClean="0"/>
              <a:t>HH</a:t>
            </a:r>
            <a:endParaRPr lang="en-GB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527621" y="2996709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 smtClean="0"/>
              <a:t>3</a:t>
            </a:r>
            <a:r>
              <a:rPr lang="en-GB" i="1" dirty="0" smtClean="0"/>
              <a:t>J</a:t>
            </a:r>
            <a:r>
              <a:rPr lang="en-GB" baseline="-25000" dirty="0" smtClean="0"/>
              <a:t>HH</a:t>
            </a:r>
            <a:endParaRPr lang="en-GB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6234235" y="5433296"/>
            <a:ext cx="19340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/>
              <a:t>Cross-peaks</a:t>
            </a:r>
            <a:r>
              <a:rPr lang="en-GB" sz="2200" dirty="0" smtClean="0"/>
              <a:t>  </a:t>
            </a:r>
            <a:endParaRPr lang="en-GB" sz="2200" b="1" dirty="0">
              <a:latin typeface="+mj-lt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7004" b="78906"/>
          <a:stretch/>
        </p:blipFill>
        <p:spPr>
          <a:xfrm>
            <a:off x="336286" y="3646489"/>
            <a:ext cx="2715471" cy="107655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78" r="67004" b="53539"/>
          <a:stretch/>
        </p:blipFill>
        <p:spPr>
          <a:xfrm>
            <a:off x="409139" y="1611411"/>
            <a:ext cx="2715471" cy="999488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>
            <a:off x="-18288" y="6541008"/>
            <a:ext cx="9144000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ángulo 46"/>
          <p:cNvSpPr/>
          <p:nvPr/>
        </p:nvSpPr>
        <p:spPr>
          <a:xfrm>
            <a:off x="12128" y="6554515"/>
            <a:ext cx="9131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W. P. </a:t>
            </a:r>
            <a:r>
              <a:rPr lang="en-GB" sz="1600" dirty="0" err="1" smtClean="0"/>
              <a:t>Aue</a:t>
            </a:r>
            <a:r>
              <a:rPr lang="en-GB" sz="1600" dirty="0"/>
              <a:t>, </a:t>
            </a:r>
            <a:r>
              <a:rPr lang="en-GB" sz="1600" dirty="0" smtClean="0"/>
              <a:t>E. Bartholdi, and R. R. Ernst,</a:t>
            </a:r>
            <a:r>
              <a:rPr lang="en-GB" sz="1600" i="1" dirty="0"/>
              <a:t> </a:t>
            </a:r>
            <a:r>
              <a:rPr lang="en-GB" sz="1600" i="1" dirty="0" smtClean="0"/>
              <a:t>J. Chem. Phys.,</a:t>
            </a:r>
            <a:r>
              <a:rPr lang="en-GB" sz="1600" dirty="0" smtClean="0"/>
              <a:t> </a:t>
            </a:r>
            <a:r>
              <a:rPr lang="en-GB" sz="1600" b="1" dirty="0" smtClean="0"/>
              <a:t>1976</a:t>
            </a:r>
            <a:r>
              <a:rPr lang="en-GB" sz="1600" dirty="0" smtClean="0"/>
              <a:t>, 64, 2229. </a:t>
            </a:r>
            <a:endParaRPr lang="es-ES" sz="1600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42" r="68828" b="18759"/>
          <a:stretch/>
        </p:blipFill>
        <p:spPr>
          <a:xfrm>
            <a:off x="636620" y="5029383"/>
            <a:ext cx="1789553" cy="10360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2" t="2873"/>
          <a:stretch/>
        </p:blipFill>
        <p:spPr>
          <a:xfrm>
            <a:off x="3641083" y="1527604"/>
            <a:ext cx="4933222" cy="477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5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ángulo 29"/>
          <p:cNvSpPr/>
          <p:nvPr/>
        </p:nvSpPr>
        <p:spPr>
          <a:xfrm>
            <a:off x="6886425" y="1845261"/>
            <a:ext cx="248313" cy="445715"/>
          </a:xfrm>
          <a:prstGeom prst="rect">
            <a:avLst/>
          </a:prstGeom>
          <a:solidFill>
            <a:srgbClr val="A0D4EC"/>
          </a:solidFill>
          <a:ln>
            <a:solidFill>
              <a:srgbClr val="A0D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Rectángulo 29"/>
          <p:cNvSpPr/>
          <p:nvPr/>
        </p:nvSpPr>
        <p:spPr>
          <a:xfrm>
            <a:off x="2397182" y="1854977"/>
            <a:ext cx="143596" cy="445715"/>
          </a:xfrm>
          <a:prstGeom prst="rect">
            <a:avLst/>
          </a:prstGeom>
          <a:solidFill>
            <a:srgbClr val="A0D4EC"/>
          </a:solidFill>
          <a:ln>
            <a:solidFill>
              <a:srgbClr val="A0D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8" name="Rounded Rectangle 87"/>
          <p:cNvSpPr/>
          <p:nvPr/>
        </p:nvSpPr>
        <p:spPr>
          <a:xfrm>
            <a:off x="44094" y="5360672"/>
            <a:ext cx="720130" cy="56733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ounded Rectangle 88"/>
          <p:cNvSpPr/>
          <p:nvPr/>
        </p:nvSpPr>
        <p:spPr>
          <a:xfrm>
            <a:off x="44094" y="6195685"/>
            <a:ext cx="720130" cy="56733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uadroTexto 3"/>
          <p:cNvSpPr txBox="1"/>
          <p:nvPr/>
        </p:nvSpPr>
        <p:spPr>
          <a:xfrm>
            <a:off x="0" y="0"/>
            <a:ext cx="9162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COSY and its variants </a:t>
            </a:r>
            <a:endParaRPr lang="en-GB" sz="50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45159" y="2783442"/>
            <a:ext cx="198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Magnitude mode</a:t>
            </a:r>
            <a:endParaRPr lang="en-GB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2021257" y="1154678"/>
            <a:ext cx="963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COSY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101917" y="1114337"/>
            <a:ext cx="1712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DQF-COSY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t="13357" r="50274" b="6165"/>
          <a:stretch/>
        </p:blipFill>
        <p:spPr>
          <a:xfrm>
            <a:off x="538934" y="3176767"/>
            <a:ext cx="1964250" cy="195683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2" t="12131" b="6068"/>
          <a:stretch/>
        </p:blipFill>
        <p:spPr>
          <a:xfrm>
            <a:off x="4977604" y="3143140"/>
            <a:ext cx="2044837" cy="1998346"/>
          </a:xfrm>
          <a:prstGeom prst="rect">
            <a:avLst/>
          </a:prstGeom>
        </p:spPr>
      </p:pic>
      <p:sp>
        <p:nvSpPr>
          <p:cNvPr id="82" name="Content Placeholder 2"/>
          <p:cNvSpPr txBox="1">
            <a:spLocks/>
          </p:cNvSpPr>
          <p:nvPr/>
        </p:nvSpPr>
        <p:spPr>
          <a:xfrm>
            <a:off x="-110558" y="5455668"/>
            <a:ext cx="9132341" cy="17742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smtClean="0"/>
              <a:t>	AP-absorption   	  </a:t>
            </a:r>
            <a:r>
              <a:rPr lang="en-GB" sz="2000" dirty="0" err="1" smtClean="0"/>
              <a:t>Absol</a:t>
            </a:r>
            <a:r>
              <a:rPr lang="en-GB" sz="2000" dirty="0" smtClean="0"/>
              <a:t>. value	   </a:t>
            </a:r>
            <a:r>
              <a:rPr lang="en-GB" sz="2000" dirty="0"/>
              <a:t> </a:t>
            </a:r>
            <a:r>
              <a:rPr lang="en-GB" sz="2000" dirty="0" smtClean="0"/>
              <a:t>        AP- absorption	</a:t>
            </a:r>
            <a:r>
              <a:rPr lang="en-GB" sz="2000" dirty="0"/>
              <a:t> </a:t>
            </a:r>
            <a:r>
              <a:rPr lang="en-GB" sz="2000" dirty="0" err="1"/>
              <a:t>Absol</a:t>
            </a:r>
            <a:r>
              <a:rPr lang="en-GB" sz="2000" dirty="0"/>
              <a:t>. value</a:t>
            </a:r>
            <a:endParaRPr lang="en-GB" sz="2000" dirty="0" smtClean="0"/>
          </a:p>
          <a:p>
            <a:pPr algn="l"/>
            <a:r>
              <a:rPr lang="en-GB" sz="2000" dirty="0" smtClean="0"/>
              <a:t> </a:t>
            </a:r>
          </a:p>
          <a:p>
            <a:pPr algn="l"/>
            <a:r>
              <a:rPr lang="en-GB" sz="2000" dirty="0" smtClean="0"/>
              <a:t>	AP- dispersion 	  </a:t>
            </a:r>
            <a:r>
              <a:rPr lang="en-GB" sz="2000" dirty="0" err="1" smtClean="0"/>
              <a:t>Absol</a:t>
            </a:r>
            <a:r>
              <a:rPr lang="en-GB" sz="2000" dirty="0"/>
              <a:t>. value </a:t>
            </a:r>
            <a:r>
              <a:rPr lang="en-GB" sz="2000" dirty="0" smtClean="0"/>
              <a:t>	            AP- </a:t>
            </a:r>
            <a:r>
              <a:rPr lang="en-GB" sz="2000" dirty="0"/>
              <a:t>absorption 	 </a:t>
            </a:r>
            <a:r>
              <a:rPr lang="en-GB" sz="2000" dirty="0" err="1"/>
              <a:t>Absol</a:t>
            </a:r>
            <a:r>
              <a:rPr lang="en-GB" sz="2000" dirty="0"/>
              <a:t>. value</a:t>
            </a:r>
            <a:endParaRPr lang="en-GB" sz="2000" dirty="0" smtClean="0"/>
          </a:p>
        </p:txBody>
      </p:sp>
      <p:sp>
        <p:nvSpPr>
          <p:cNvPr id="85" name="Rectangle 84"/>
          <p:cNvSpPr/>
          <p:nvPr/>
        </p:nvSpPr>
        <p:spPr>
          <a:xfrm>
            <a:off x="0" y="5281675"/>
            <a:ext cx="764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 smtClean="0"/>
              <a:t>Crosspeaks</a:t>
            </a:r>
            <a:endParaRPr lang="en-GB" dirty="0"/>
          </a:p>
        </p:txBody>
      </p:sp>
      <p:sp>
        <p:nvSpPr>
          <p:cNvPr id="87" name="Rectangle 86"/>
          <p:cNvSpPr/>
          <p:nvPr/>
        </p:nvSpPr>
        <p:spPr>
          <a:xfrm>
            <a:off x="44094" y="6120288"/>
            <a:ext cx="777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Diag. </a:t>
            </a:r>
            <a:endParaRPr lang="en-GB" dirty="0" smtClean="0"/>
          </a:p>
          <a:p>
            <a:pPr algn="ctr"/>
            <a:r>
              <a:rPr lang="en-GB" dirty="0" smtClean="0"/>
              <a:t>peaks </a:t>
            </a:r>
            <a:endParaRPr lang="en-GB" dirty="0"/>
          </a:p>
        </p:txBody>
      </p:sp>
      <p:grpSp>
        <p:nvGrpSpPr>
          <p:cNvPr id="99" name="Group 98"/>
          <p:cNvGrpSpPr/>
          <p:nvPr/>
        </p:nvGrpSpPr>
        <p:grpSpPr>
          <a:xfrm>
            <a:off x="2526490" y="3173242"/>
            <a:ext cx="2042335" cy="2022826"/>
            <a:chOff x="3525725" y="2238373"/>
            <a:chExt cx="2615409" cy="2598309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55" t="13357" b="6165"/>
            <a:stretch/>
          </p:blipFill>
          <p:spPr>
            <a:xfrm>
              <a:off x="3539209" y="2238373"/>
              <a:ext cx="2601925" cy="2514601"/>
            </a:xfrm>
            <a:prstGeom prst="rect">
              <a:avLst/>
            </a:prstGeom>
          </p:spPr>
        </p:pic>
        <p:grpSp>
          <p:nvGrpSpPr>
            <p:cNvPr id="95" name="Group 94"/>
            <p:cNvGrpSpPr/>
            <p:nvPr/>
          </p:nvGrpSpPr>
          <p:grpSpPr>
            <a:xfrm>
              <a:off x="3625375" y="2329523"/>
              <a:ext cx="831615" cy="857774"/>
              <a:chOff x="3625375" y="2329523"/>
              <a:chExt cx="831615" cy="857774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3661228" y="2370398"/>
                <a:ext cx="794385" cy="7919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31" t="30733" r="86732" b="57805"/>
              <a:stretch/>
            </p:blipFill>
            <p:spPr>
              <a:xfrm>
                <a:off x="3625375" y="2329523"/>
                <a:ext cx="444900" cy="475235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31" t="30733" r="86732" b="57805"/>
              <a:stretch/>
            </p:blipFill>
            <p:spPr>
              <a:xfrm>
                <a:off x="3989230" y="2329523"/>
                <a:ext cx="444900" cy="475235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31" t="30733" r="86732" b="57805"/>
              <a:stretch/>
            </p:blipFill>
            <p:spPr>
              <a:xfrm>
                <a:off x="3636805" y="2693769"/>
                <a:ext cx="444900" cy="475235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31" t="30733" r="86732" b="57805"/>
              <a:stretch/>
            </p:blipFill>
            <p:spPr>
              <a:xfrm>
                <a:off x="4012090" y="2712062"/>
                <a:ext cx="444900" cy="475235"/>
              </a:xfrm>
              <a:prstGeom prst="rect">
                <a:avLst/>
              </a:prstGeom>
            </p:spPr>
          </p:pic>
        </p:grpSp>
        <p:grpSp>
          <p:nvGrpSpPr>
            <p:cNvPr id="97" name="Group 96"/>
            <p:cNvGrpSpPr/>
            <p:nvPr/>
          </p:nvGrpSpPr>
          <p:grpSpPr>
            <a:xfrm>
              <a:off x="4967859" y="2238373"/>
              <a:ext cx="1068705" cy="1111031"/>
              <a:chOff x="4967859" y="2238373"/>
              <a:chExt cx="1068705" cy="1111031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5105118" y="2370398"/>
                <a:ext cx="794385" cy="7919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6" name="Picture 65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31" t="30733" r="86732" b="57805"/>
              <a:stretch/>
            </p:blipFill>
            <p:spPr>
              <a:xfrm>
                <a:off x="4967859" y="2238373"/>
                <a:ext cx="681990" cy="728492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31" t="30733" r="86732" b="57805"/>
              <a:stretch/>
            </p:blipFill>
            <p:spPr>
              <a:xfrm>
                <a:off x="5331714" y="2238373"/>
                <a:ext cx="681990" cy="728492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31" t="30733" r="86732" b="57805"/>
              <a:stretch/>
            </p:blipFill>
            <p:spPr>
              <a:xfrm>
                <a:off x="4979289" y="2602619"/>
                <a:ext cx="681990" cy="728492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31" t="30733" r="86732" b="57805"/>
              <a:stretch/>
            </p:blipFill>
            <p:spPr>
              <a:xfrm>
                <a:off x="5354574" y="2620912"/>
                <a:ext cx="681990" cy="728492"/>
              </a:xfrm>
              <a:prstGeom prst="rect">
                <a:avLst/>
              </a:prstGeom>
            </p:spPr>
          </p:pic>
        </p:grpSp>
        <p:grpSp>
          <p:nvGrpSpPr>
            <p:cNvPr id="98" name="Group 97"/>
            <p:cNvGrpSpPr/>
            <p:nvPr/>
          </p:nvGrpSpPr>
          <p:grpSpPr>
            <a:xfrm>
              <a:off x="3525725" y="3725651"/>
              <a:ext cx="1068705" cy="1111031"/>
              <a:chOff x="3525725" y="3725651"/>
              <a:chExt cx="1068705" cy="1111031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3662984" y="3857676"/>
                <a:ext cx="794385" cy="7919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71" name="Picture 70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31" t="30733" r="86732" b="57805"/>
              <a:stretch/>
            </p:blipFill>
            <p:spPr>
              <a:xfrm>
                <a:off x="3525725" y="3725651"/>
                <a:ext cx="681990" cy="728492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31" t="30733" r="86732" b="57805"/>
              <a:stretch/>
            </p:blipFill>
            <p:spPr>
              <a:xfrm>
                <a:off x="3889580" y="3725651"/>
                <a:ext cx="681990" cy="728492"/>
              </a:xfrm>
              <a:prstGeom prst="rect">
                <a:avLst/>
              </a:prstGeom>
            </p:spPr>
          </p:pic>
          <p:pic>
            <p:nvPicPr>
              <p:cNvPr id="73" name="Picture 72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31" t="30733" r="86732" b="57805"/>
              <a:stretch/>
            </p:blipFill>
            <p:spPr>
              <a:xfrm>
                <a:off x="3537155" y="4089897"/>
                <a:ext cx="681990" cy="728492"/>
              </a:xfrm>
              <a:prstGeom prst="rect">
                <a:avLst/>
              </a:prstGeom>
            </p:spPr>
          </p:pic>
          <p:pic>
            <p:nvPicPr>
              <p:cNvPr id="74" name="Picture 73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31" t="30733" r="86732" b="57805"/>
              <a:stretch/>
            </p:blipFill>
            <p:spPr>
              <a:xfrm>
                <a:off x="3912440" y="4108190"/>
                <a:ext cx="681990" cy="728492"/>
              </a:xfrm>
              <a:prstGeom prst="rect">
                <a:avLst/>
              </a:prstGeom>
            </p:spPr>
          </p:pic>
        </p:grpSp>
        <p:cxnSp>
          <p:nvCxnSpPr>
            <p:cNvPr id="81" name="Straight Connector 80"/>
            <p:cNvCxnSpPr/>
            <p:nvPr/>
          </p:nvCxnSpPr>
          <p:spPr>
            <a:xfrm flipV="1">
              <a:off x="3565299" y="2260998"/>
              <a:ext cx="2448404" cy="2455036"/>
            </a:xfrm>
            <a:prstGeom prst="line">
              <a:avLst/>
            </a:prstGeom>
            <a:ln w="12700">
              <a:solidFill>
                <a:srgbClr val="00D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Group 95"/>
            <p:cNvGrpSpPr/>
            <p:nvPr/>
          </p:nvGrpSpPr>
          <p:grpSpPr>
            <a:xfrm>
              <a:off x="5112352" y="3838261"/>
              <a:ext cx="831615" cy="857774"/>
              <a:chOff x="5112352" y="3838261"/>
              <a:chExt cx="831615" cy="857774"/>
            </a:xfrm>
          </p:grpSpPr>
          <p:sp>
            <p:nvSpPr>
              <p:cNvPr id="75" name="Rectangle 74"/>
              <p:cNvSpPr/>
              <p:nvPr/>
            </p:nvSpPr>
            <p:spPr>
              <a:xfrm>
                <a:off x="5121908" y="3838261"/>
                <a:ext cx="794385" cy="79190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0" name="Picture 89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31" t="30733" r="86732" b="57805"/>
              <a:stretch/>
            </p:blipFill>
            <p:spPr>
              <a:xfrm>
                <a:off x="5112352" y="3838261"/>
                <a:ext cx="444900" cy="475235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31" t="30733" r="86732" b="57805"/>
              <a:stretch/>
            </p:blipFill>
            <p:spPr>
              <a:xfrm>
                <a:off x="5476207" y="3838261"/>
                <a:ext cx="444900" cy="475235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31" t="30733" r="86732" b="57805"/>
              <a:stretch/>
            </p:blipFill>
            <p:spPr>
              <a:xfrm>
                <a:off x="5123782" y="4202507"/>
                <a:ext cx="444900" cy="475235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 rotWithShape="1"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31" t="30733" r="86732" b="57805"/>
              <a:stretch/>
            </p:blipFill>
            <p:spPr>
              <a:xfrm>
                <a:off x="5499067" y="4220800"/>
                <a:ext cx="444900" cy="475235"/>
              </a:xfrm>
              <a:prstGeom prst="rect">
                <a:avLst/>
              </a:prstGeom>
            </p:spPr>
          </p:pic>
        </p:grpSp>
      </p:grpSp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5" t="13357" b="6165"/>
          <a:stretch/>
        </p:blipFill>
        <p:spPr>
          <a:xfrm>
            <a:off x="7032970" y="3166695"/>
            <a:ext cx="2031805" cy="1957658"/>
          </a:xfrm>
          <a:prstGeom prst="rect">
            <a:avLst/>
          </a:prstGeom>
        </p:spPr>
      </p:pic>
      <p:sp>
        <p:nvSpPr>
          <p:cNvPr id="124" name="Rectangle 123"/>
          <p:cNvSpPr/>
          <p:nvPr/>
        </p:nvSpPr>
        <p:spPr>
          <a:xfrm>
            <a:off x="7128253" y="3269479"/>
            <a:ext cx="620324" cy="616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ectangle 118"/>
          <p:cNvSpPr/>
          <p:nvPr/>
        </p:nvSpPr>
        <p:spPr>
          <a:xfrm>
            <a:off x="8217661" y="3259953"/>
            <a:ext cx="620324" cy="616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/>
          <p:cNvSpPr/>
          <p:nvPr/>
        </p:nvSpPr>
        <p:spPr>
          <a:xfrm>
            <a:off x="7129624" y="4427349"/>
            <a:ext cx="620324" cy="616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Rectangle 128"/>
          <p:cNvSpPr/>
          <p:nvPr/>
        </p:nvSpPr>
        <p:spPr>
          <a:xfrm>
            <a:off x="623234" y="2773057"/>
            <a:ext cx="1773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/>
              <a:t>Phase sensitive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7014379" y="2780795"/>
            <a:ext cx="198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Magnitude mode</a:t>
            </a:r>
            <a:endParaRPr lang="en-GB" sz="2000" dirty="0"/>
          </a:p>
        </p:txBody>
      </p:sp>
      <p:sp>
        <p:nvSpPr>
          <p:cNvPr id="131" name="Rectangle 130"/>
          <p:cNvSpPr/>
          <p:nvPr/>
        </p:nvSpPr>
        <p:spPr>
          <a:xfrm>
            <a:off x="5044829" y="2770410"/>
            <a:ext cx="1773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/>
              <a:t>Phase sensitive</a:t>
            </a:r>
          </a:p>
        </p:txBody>
      </p:sp>
      <p:grpSp>
        <p:nvGrpSpPr>
          <p:cNvPr id="108" name="Group 107"/>
          <p:cNvGrpSpPr/>
          <p:nvPr/>
        </p:nvGrpSpPr>
        <p:grpSpPr>
          <a:xfrm>
            <a:off x="8221246" y="4377309"/>
            <a:ext cx="679867" cy="667790"/>
            <a:chOff x="5121907" y="3838261"/>
            <a:chExt cx="870636" cy="857773"/>
          </a:xfrm>
        </p:grpSpPr>
        <p:sp>
          <p:nvSpPr>
            <p:cNvPr id="109" name="Rectangle 108"/>
            <p:cNvSpPr/>
            <p:nvPr/>
          </p:nvSpPr>
          <p:spPr>
            <a:xfrm>
              <a:off x="5121907" y="3838261"/>
              <a:ext cx="870636" cy="8394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0" name="Picture 109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1" t="30733" r="86732" b="57805"/>
            <a:stretch/>
          </p:blipFill>
          <p:spPr>
            <a:xfrm>
              <a:off x="5227739" y="3961516"/>
              <a:ext cx="329512" cy="351979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1" t="30733" r="86732" b="57805"/>
            <a:stretch/>
          </p:blipFill>
          <p:spPr>
            <a:xfrm>
              <a:off x="5591594" y="3961516"/>
              <a:ext cx="329512" cy="351979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1" t="30733" r="86732" b="57805"/>
            <a:stretch/>
          </p:blipFill>
          <p:spPr>
            <a:xfrm>
              <a:off x="5239170" y="4325761"/>
              <a:ext cx="329512" cy="351979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1" t="30733" r="86732" b="57805"/>
            <a:stretch/>
          </p:blipFill>
          <p:spPr>
            <a:xfrm>
              <a:off x="5614454" y="4344055"/>
              <a:ext cx="329512" cy="351979"/>
            </a:xfrm>
            <a:prstGeom prst="rect">
              <a:avLst/>
            </a:prstGeom>
          </p:spPr>
        </p:pic>
      </p:grpSp>
      <p:grpSp>
        <p:nvGrpSpPr>
          <p:cNvPr id="134" name="Group 133"/>
          <p:cNvGrpSpPr/>
          <p:nvPr/>
        </p:nvGrpSpPr>
        <p:grpSpPr>
          <a:xfrm>
            <a:off x="7062197" y="4364739"/>
            <a:ext cx="641933" cy="667790"/>
            <a:chOff x="5121908" y="3838261"/>
            <a:chExt cx="822058" cy="857773"/>
          </a:xfrm>
        </p:grpSpPr>
        <p:sp>
          <p:nvSpPr>
            <p:cNvPr id="135" name="Rectangle 134"/>
            <p:cNvSpPr/>
            <p:nvPr/>
          </p:nvSpPr>
          <p:spPr>
            <a:xfrm>
              <a:off x="5121908" y="3838261"/>
              <a:ext cx="794386" cy="8394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6" name="Picture 135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1" t="30733" r="86732" b="57805"/>
            <a:stretch/>
          </p:blipFill>
          <p:spPr>
            <a:xfrm>
              <a:off x="5227739" y="3961516"/>
              <a:ext cx="329512" cy="351979"/>
            </a:xfrm>
            <a:prstGeom prst="rect">
              <a:avLst/>
            </a:prstGeom>
          </p:spPr>
        </p:pic>
        <p:pic>
          <p:nvPicPr>
            <p:cNvPr id="137" name="Picture 136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1" t="30733" r="86732" b="57805"/>
            <a:stretch/>
          </p:blipFill>
          <p:spPr>
            <a:xfrm>
              <a:off x="5591594" y="3961516"/>
              <a:ext cx="329512" cy="351979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1" t="30733" r="86732" b="57805"/>
            <a:stretch/>
          </p:blipFill>
          <p:spPr>
            <a:xfrm>
              <a:off x="5239170" y="4325761"/>
              <a:ext cx="329512" cy="351979"/>
            </a:xfrm>
            <a:prstGeom prst="rect">
              <a:avLst/>
            </a:prstGeom>
          </p:spPr>
        </p:pic>
        <p:pic>
          <p:nvPicPr>
            <p:cNvPr id="139" name="Picture 138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1" t="30733" r="86732" b="57805"/>
            <a:stretch/>
          </p:blipFill>
          <p:spPr>
            <a:xfrm>
              <a:off x="5614454" y="4344055"/>
              <a:ext cx="329512" cy="351979"/>
            </a:xfrm>
            <a:prstGeom prst="rect">
              <a:avLst/>
            </a:prstGeom>
          </p:spPr>
        </p:pic>
      </p:grpSp>
      <p:grpSp>
        <p:nvGrpSpPr>
          <p:cNvPr id="140" name="Group 139"/>
          <p:cNvGrpSpPr/>
          <p:nvPr/>
        </p:nvGrpSpPr>
        <p:grpSpPr>
          <a:xfrm>
            <a:off x="8209163" y="3218476"/>
            <a:ext cx="641933" cy="667790"/>
            <a:chOff x="5121908" y="3838261"/>
            <a:chExt cx="822058" cy="857773"/>
          </a:xfrm>
        </p:grpSpPr>
        <p:sp>
          <p:nvSpPr>
            <p:cNvPr id="141" name="Rectangle 140"/>
            <p:cNvSpPr/>
            <p:nvPr/>
          </p:nvSpPr>
          <p:spPr>
            <a:xfrm>
              <a:off x="5121908" y="3838261"/>
              <a:ext cx="794386" cy="8394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2" name="Picture 141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1" t="30733" r="86732" b="57805"/>
            <a:stretch/>
          </p:blipFill>
          <p:spPr>
            <a:xfrm>
              <a:off x="5227739" y="3961516"/>
              <a:ext cx="329512" cy="351979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1" t="30733" r="86732" b="57805"/>
            <a:stretch/>
          </p:blipFill>
          <p:spPr>
            <a:xfrm>
              <a:off x="5591594" y="3961516"/>
              <a:ext cx="329512" cy="351979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1" t="30733" r="86732" b="57805"/>
            <a:stretch/>
          </p:blipFill>
          <p:spPr>
            <a:xfrm>
              <a:off x="5239170" y="4325761"/>
              <a:ext cx="329512" cy="351979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1" t="30733" r="86732" b="57805"/>
            <a:stretch/>
          </p:blipFill>
          <p:spPr>
            <a:xfrm>
              <a:off x="5614454" y="4344055"/>
              <a:ext cx="329512" cy="351979"/>
            </a:xfrm>
            <a:prstGeom prst="rect">
              <a:avLst/>
            </a:prstGeom>
          </p:spPr>
        </p:pic>
      </p:grpSp>
      <p:grpSp>
        <p:nvGrpSpPr>
          <p:cNvPr id="146" name="Group 145"/>
          <p:cNvGrpSpPr/>
          <p:nvPr/>
        </p:nvGrpSpPr>
        <p:grpSpPr>
          <a:xfrm>
            <a:off x="7052097" y="3225486"/>
            <a:ext cx="641933" cy="667790"/>
            <a:chOff x="5121908" y="3838261"/>
            <a:chExt cx="822058" cy="857773"/>
          </a:xfrm>
        </p:grpSpPr>
        <p:sp>
          <p:nvSpPr>
            <p:cNvPr id="147" name="Rectangle 146"/>
            <p:cNvSpPr/>
            <p:nvPr/>
          </p:nvSpPr>
          <p:spPr>
            <a:xfrm>
              <a:off x="5121908" y="3838261"/>
              <a:ext cx="794386" cy="8394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8" name="Picture 147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1" t="30733" r="86732" b="57805"/>
            <a:stretch/>
          </p:blipFill>
          <p:spPr>
            <a:xfrm>
              <a:off x="5227739" y="3961516"/>
              <a:ext cx="329512" cy="351979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1" t="30733" r="86732" b="57805"/>
            <a:stretch/>
          </p:blipFill>
          <p:spPr>
            <a:xfrm>
              <a:off x="5591594" y="3961516"/>
              <a:ext cx="329512" cy="351979"/>
            </a:xfrm>
            <a:prstGeom prst="rect">
              <a:avLst/>
            </a:prstGeom>
          </p:spPr>
        </p:pic>
        <p:pic>
          <p:nvPicPr>
            <p:cNvPr id="150" name="Picture 149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1" t="30733" r="86732" b="57805"/>
            <a:stretch/>
          </p:blipFill>
          <p:spPr>
            <a:xfrm>
              <a:off x="5239170" y="4325761"/>
              <a:ext cx="329512" cy="351979"/>
            </a:xfrm>
            <a:prstGeom prst="rect">
              <a:avLst/>
            </a:prstGeom>
          </p:spPr>
        </p:pic>
        <p:pic>
          <p:nvPicPr>
            <p:cNvPr id="151" name="Picture 150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1" t="30733" r="86732" b="57805"/>
            <a:stretch/>
          </p:blipFill>
          <p:spPr>
            <a:xfrm>
              <a:off x="5614454" y="4344055"/>
              <a:ext cx="329512" cy="351979"/>
            </a:xfrm>
            <a:prstGeom prst="rect">
              <a:avLst/>
            </a:prstGeom>
          </p:spPr>
        </p:pic>
      </p:grpSp>
      <p:cxnSp>
        <p:nvCxnSpPr>
          <p:cNvPr id="107" name="Straight Connector 106"/>
          <p:cNvCxnSpPr/>
          <p:nvPr/>
        </p:nvCxnSpPr>
        <p:spPr>
          <a:xfrm flipV="1">
            <a:off x="7053343" y="3179547"/>
            <a:ext cx="1911923" cy="1911286"/>
          </a:xfrm>
          <a:prstGeom prst="line">
            <a:avLst/>
          </a:prstGeom>
          <a:ln w="12700">
            <a:solidFill>
              <a:srgbClr val="00D0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91" b="37463"/>
          <a:stretch/>
        </p:blipFill>
        <p:spPr>
          <a:xfrm>
            <a:off x="1340233" y="1862725"/>
            <a:ext cx="2304279" cy="830323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7" r="34302" b="34235"/>
          <a:stretch/>
        </p:blipFill>
        <p:spPr>
          <a:xfrm>
            <a:off x="5750851" y="1871243"/>
            <a:ext cx="2414587" cy="873185"/>
          </a:xfrm>
          <a:prstGeom prst="rect">
            <a:avLst/>
          </a:prstGeom>
        </p:spPr>
      </p:pic>
      <p:sp>
        <p:nvSpPr>
          <p:cNvPr id="94" name="TextBox 37"/>
          <p:cNvSpPr txBox="1"/>
          <p:nvPr/>
        </p:nvSpPr>
        <p:spPr>
          <a:xfrm>
            <a:off x="5174372" y="380893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 smtClean="0"/>
              <a:t>J</a:t>
            </a:r>
            <a:r>
              <a:rPr lang="en-GB" baseline="-25000" dirty="0" err="1" smtClean="0"/>
              <a:t>HH</a:t>
            </a:r>
            <a:endParaRPr lang="en-GB" baseline="-25000" dirty="0"/>
          </a:p>
        </p:txBody>
      </p:sp>
      <p:sp>
        <p:nvSpPr>
          <p:cNvPr id="100" name="TextBox 37"/>
          <p:cNvSpPr txBox="1"/>
          <p:nvPr/>
        </p:nvSpPr>
        <p:spPr>
          <a:xfrm>
            <a:off x="5648596" y="3344513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err="1" smtClean="0"/>
              <a:t>J</a:t>
            </a:r>
            <a:r>
              <a:rPr lang="en-GB" baseline="-25000" dirty="0" err="1" smtClean="0"/>
              <a:t>HH</a:t>
            </a:r>
            <a:endParaRPr lang="en-GB" baseline="-25000" dirty="0"/>
          </a:p>
        </p:txBody>
      </p:sp>
      <p:cxnSp>
        <p:nvCxnSpPr>
          <p:cNvPr id="101" name="Conector recto 2"/>
          <p:cNvCxnSpPr/>
          <p:nvPr/>
        </p:nvCxnSpPr>
        <p:spPr>
          <a:xfrm>
            <a:off x="5256878" y="3836927"/>
            <a:ext cx="278181" cy="7375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cto 104"/>
          <p:cNvCxnSpPr/>
          <p:nvPr/>
        </p:nvCxnSpPr>
        <p:spPr>
          <a:xfrm rot="16200000">
            <a:off x="5516107" y="3590074"/>
            <a:ext cx="278181" cy="7375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39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91622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DQF-COSY </a:t>
            </a:r>
            <a:r>
              <a:rPr lang="en-GB" sz="40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(Double-Quantum Filtered)</a:t>
            </a:r>
            <a:endParaRPr lang="en-GB" sz="40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248976" y="1837500"/>
            <a:ext cx="1773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Phase sensitive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637248" y="1266061"/>
            <a:ext cx="963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dirty="0" smtClean="0"/>
              <a:t>COSY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220436" y="1314280"/>
            <a:ext cx="1712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DQF-COSY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6220436" y="1865052"/>
            <a:ext cx="1773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/>
              <a:t>Phase sensitive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01037" y="1125102"/>
            <a:ext cx="2007825" cy="1378362"/>
            <a:chOff x="3601037" y="1125102"/>
            <a:chExt cx="2007825" cy="137836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EFC"/>
                </a:clrFrom>
                <a:clrTo>
                  <a:srgbClr val="FF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42" b="76870"/>
            <a:stretch/>
          </p:blipFill>
          <p:spPr>
            <a:xfrm>
              <a:off x="3643442" y="1142428"/>
              <a:ext cx="1774321" cy="136103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643442" y="1125102"/>
              <a:ext cx="14708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Quinine</a:t>
              </a:r>
              <a:endParaRPr lang="en-GB" sz="1400" b="1" dirty="0"/>
            </a:p>
          </p:txBody>
        </p:sp>
        <p:sp>
          <p:nvSpPr>
            <p:cNvPr id="19" name="CuadroTexto 117"/>
            <p:cNvSpPr txBox="1"/>
            <p:nvPr/>
          </p:nvSpPr>
          <p:spPr>
            <a:xfrm>
              <a:off x="3601037" y="1941996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24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21" name="CuadroTexto 122"/>
            <p:cNvSpPr txBox="1"/>
            <p:nvPr/>
          </p:nvSpPr>
          <p:spPr>
            <a:xfrm>
              <a:off x="4604259" y="1593524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9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23" name="CuadroTexto 121"/>
            <p:cNvSpPr txBox="1"/>
            <p:nvPr/>
          </p:nvSpPr>
          <p:spPr>
            <a:xfrm>
              <a:off x="4692327" y="1395974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7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27" name="CuadroTexto 120"/>
            <p:cNvSpPr txBox="1"/>
            <p:nvPr/>
          </p:nvSpPr>
          <p:spPr>
            <a:xfrm>
              <a:off x="4910466" y="1322955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8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29" name="CuadroTexto 119"/>
            <p:cNvSpPr txBox="1"/>
            <p:nvPr/>
          </p:nvSpPr>
          <p:spPr>
            <a:xfrm>
              <a:off x="5018154" y="1811943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6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35" name="CuadroTexto 124"/>
            <p:cNvSpPr txBox="1"/>
            <p:nvPr/>
          </p:nvSpPr>
          <p:spPr>
            <a:xfrm>
              <a:off x="5263330" y="1732023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5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36" name="CuadroTexto 124"/>
            <p:cNvSpPr txBox="1"/>
            <p:nvPr/>
          </p:nvSpPr>
          <p:spPr>
            <a:xfrm>
              <a:off x="5209655" y="1513603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>
                  <a:solidFill>
                    <a:srgbClr val="C00000"/>
                  </a:solidFill>
                </a:rPr>
                <a:t>4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37" name="CuadroTexto 124"/>
            <p:cNvSpPr txBox="1"/>
            <p:nvPr/>
          </p:nvSpPr>
          <p:spPr>
            <a:xfrm>
              <a:off x="5358472" y="1345814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3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38" name="CuadroTexto 124"/>
            <p:cNvSpPr txBox="1"/>
            <p:nvPr/>
          </p:nvSpPr>
          <p:spPr>
            <a:xfrm>
              <a:off x="5083529" y="1294757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2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8772" y="2299491"/>
            <a:ext cx="3645085" cy="4120527"/>
            <a:chOff x="288772" y="2428083"/>
            <a:chExt cx="3645085" cy="4120527"/>
          </a:xfrm>
        </p:grpSpPr>
        <p:pic>
          <p:nvPicPr>
            <p:cNvPr id="10" name="Imagen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2" r="49933" b="86244"/>
            <a:stretch/>
          </p:blipFill>
          <p:spPr>
            <a:xfrm>
              <a:off x="288772" y="2690392"/>
              <a:ext cx="3645085" cy="345700"/>
            </a:xfrm>
            <a:prstGeom prst="rect">
              <a:avLst/>
            </a:prstGeom>
          </p:spPr>
        </p:pic>
        <p:sp>
          <p:nvSpPr>
            <p:cNvPr id="16" name="CuadroTexto 122"/>
            <p:cNvSpPr txBox="1"/>
            <p:nvPr/>
          </p:nvSpPr>
          <p:spPr>
            <a:xfrm>
              <a:off x="1405677" y="2645947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9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18" name="CuadroTexto 117"/>
            <p:cNvSpPr txBox="1"/>
            <p:nvPr/>
          </p:nvSpPr>
          <p:spPr>
            <a:xfrm>
              <a:off x="966698" y="2428083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24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22" name="CuadroTexto 121"/>
            <p:cNvSpPr txBox="1"/>
            <p:nvPr/>
          </p:nvSpPr>
          <p:spPr>
            <a:xfrm>
              <a:off x="2177727" y="2504726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7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28" name="CuadroTexto 119"/>
            <p:cNvSpPr txBox="1"/>
            <p:nvPr/>
          </p:nvSpPr>
          <p:spPr>
            <a:xfrm>
              <a:off x="1652636" y="2730131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6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30" name="CuadroTexto 119"/>
            <p:cNvSpPr txBox="1"/>
            <p:nvPr/>
          </p:nvSpPr>
          <p:spPr>
            <a:xfrm>
              <a:off x="2249598" y="2677252"/>
              <a:ext cx="2824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6’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32" name="CuadroTexto 119"/>
            <p:cNvSpPr txBox="1"/>
            <p:nvPr/>
          </p:nvSpPr>
          <p:spPr>
            <a:xfrm>
              <a:off x="1799544" y="2547288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2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33" name="CuadroTexto 119"/>
            <p:cNvSpPr txBox="1"/>
            <p:nvPr/>
          </p:nvSpPr>
          <p:spPr>
            <a:xfrm>
              <a:off x="2059995" y="2627837"/>
              <a:ext cx="2824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2’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34" name="CuadroTexto 124"/>
            <p:cNvSpPr txBox="1"/>
            <p:nvPr/>
          </p:nvSpPr>
          <p:spPr>
            <a:xfrm>
              <a:off x="2519430" y="2647940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3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42" name="CuadroTexto 120"/>
            <p:cNvSpPr txBox="1"/>
            <p:nvPr/>
          </p:nvSpPr>
          <p:spPr>
            <a:xfrm>
              <a:off x="3189420" y="2531760"/>
              <a:ext cx="4122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5’,8’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43" name="CuadroTexto 120"/>
            <p:cNvSpPr txBox="1"/>
            <p:nvPr/>
          </p:nvSpPr>
          <p:spPr>
            <a:xfrm>
              <a:off x="2922164" y="2486958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5,8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pic>
          <p:nvPicPr>
            <p:cNvPr id="54" name="Imagen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5551" r="95625"/>
            <a:stretch/>
          </p:blipFill>
          <p:spPr>
            <a:xfrm>
              <a:off x="431650" y="2568944"/>
              <a:ext cx="318447" cy="3979666"/>
            </a:xfrm>
            <a:prstGeom prst="rect">
              <a:avLst/>
            </a:prstGeom>
          </p:spPr>
        </p:pic>
        <p:pic>
          <p:nvPicPr>
            <p:cNvPr id="55" name="Imagen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3" t="15960" r="49933" b="-1"/>
            <a:stretch/>
          </p:blipFill>
          <p:spPr>
            <a:xfrm>
              <a:off x="685800" y="3007512"/>
              <a:ext cx="3248057" cy="3541097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/>
        </p:nvGrpSpPr>
        <p:grpSpPr>
          <a:xfrm>
            <a:off x="5191881" y="2282077"/>
            <a:ext cx="3862305" cy="4162441"/>
            <a:chOff x="5191881" y="2410669"/>
            <a:chExt cx="3862305" cy="4162441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86" t="5551" b="85736"/>
            <a:stretch/>
          </p:blipFill>
          <p:spPr>
            <a:xfrm>
              <a:off x="5485796" y="2690392"/>
              <a:ext cx="3568390" cy="367131"/>
            </a:xfrm>
            <a:prstGeom prst="rect">
              <a:avLst/>
            </a:prstGeom>
          </p:spPr>
        </p:pic>
        <p:sp>
          <p:nvSpPr>
            <p:cNvPr id="11" name="CuadroTexto 116"/>
            <p:cNvSpPr txBox="1"/>
            <p:nvPr/>
          </p:nvSpPr>
          <p:spPr>
            <a:xfrm>
              <a:off x="7608052" y="2677252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4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12" name="CuadroTexto 117"/>
            <p:cNvSpPr txBox="1"/>
            <p:nvPr/>
          </p:nvSpPr>
          <p:spPr>
            <a:xfrm>
              <a:off x="5753856" y="2410669"/>
              <a:ext cx="31611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24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13" name="CuadroTexto 119"/>
            <p:cNvSpPr txBox="1"/>
            <p:nvPr/>
          </p:nvSpPr>
          <p:spPr>
            <a:xfrm>
              <a:off x="6451140" y="2700601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6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14" name="CuadroTexto 120"/>
            <p:cNvSpPr txBox="1"/>
            <p:nvPr/>
          </p:nvSpPr>
          <p:spPr>
            <a:xfrm>
              <a:off x="7994384" y="2554349"/>
              <a:ext cx="4122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5’,8’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15" name="CuadroTexto 121"/>
            <p:cNvSpPr txBox="1"/>
            <p:nvPr/>
          </p:nvSpPr>
          <p:spPr>
            <a:xfrm>
              <a:off x="6945057" y="2529670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7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17" name="CuadroTexto 124"/>
            <p:cNvSpPr txBox="1"/>
            <p:nvPr/>
          </p:nvSpPr>
          <p:spPr>
            <a:xfrm>
              <a:off x="7286760" y="2643225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3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20" name="CuadroTexto 122"/>
            <p:cNvSpPr txBox="1"/>
            <p:nvPr/>
          </p:nvSpPr>
          <p:spPr>
            <a:xfrm>
              <a:off x="6189809" y="2645947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9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24" name="CuadroTexto 120"/>
            <p:cNvSpPr txBox="1"/>
            <p:nvPr/>
          </p:nvSpPr>
          <p:spPr>
            <a:xfrm>
              <a:off x="7727128" y="2509547"/>
              <a:ext cx="34817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5,8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31" name="CuadroTexto 119"/>
            <p:cNvSpPr txBox="1"/>
            <p:nvPr/>
          </p:nvSpPr>
          <p:spPr>
            <a:xfrm>
              <a:off x="7026801" y="2712614"/>
              <a:ext cx="2824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6’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39" name="CuadroTexto 119"/>
            <p:cNvSpPr txBox="1"/>
            <p:nvPr/>
          </p:nvSpPr>
          <p:spPr>
            <a:xfrm>
              <a:off x="6557023" y="2574114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2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sp>
          <p:nvSpPr>
            <p:cNvPr id="40" name="CuadroTexto 119"/>
            <p:cNvSpPr txBox="1"/>
            <p:nvPr/>
          </p:nvSpPr>
          <p:spPr>
            <a:xfrm>
              <a:off x="6817474" y="2654663"/>
              <a:ext cx="28245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solidFill>
                    <a:srgbClr val="C00000"/>
                  </a:solidFill>
                </a:rPr>
                <a:t>2’</a:t>
              </a:r>
              <a:endParaRPr lang="es-ES" sz="1000" dirty="0">
                <a:solidFill>
                  <a:srgbClr val="C00000"/>
                </a:solidFill>
              </a:endParaRPr>
            </a:p>
          </p:txBody>
        </p:sp>
        <p:pic>
          <p:nvPicPr>
            <p:cNvPr id="56" name="Imagen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86" t="15960" b="-1"/>
            <a:stretch/>
          </p:blipFill>
          <p:spPr>
            <a:xfrm>
              <a:off x="5485796" y="3007512"/>
              <a:ext cx="3568390" cy="3541097"/>
            </a:xfrm>
            <a:prstGeom prst="rect">
              <a:avLst/>
            </a:prstGeom>
          </p:spPr>
        </p:pic>
        <p:pic>
          <p:nvPicPr>
            <p:cNvPr id="57" name="Imagen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5551" r="95625"/>
            <a:stretch/>
          </p:blipFill>
          <p:spPr>
            <a:xfrm>
              <a:off x="5191881" y="2593444"/>
              <a:ext cx="318447" cy="3979666"/>
            </a:xfrm>
            <a:prstGeom prst="rect">
              <a:avLst/>
            </a:prstGeom>
          </p:spPr>
        </p:pic>
      </p:grpSp>
      <p:sp>
        <p:nvSpPr>
          <p:cNvPr id="58" name="Rectángulo 44"/>
          <p:cNvSpPr/>
          <p:nvPr/>
        </p:nvSpPr>
        <p:spPr>
          <a:xfrm>
            <a:off x="-18288" y="6541008"/>
            <a:ext cx="9144000" cy="45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ángulo 46"/>
          <p:cNvSpPr/>
          <p:nvPr/>
        </p:nvSpPr>
        <p:spPr>
          <a:xfrm>
            <a:off x="12128" y="6554515"/>
            <a:ext cx="9131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U. </a:t>
            </a:r>
            <a:r>
              <a:rPr lang="en-GB" sz="1600" dirty="0" err="1" smtClean="0"/>
              <a:t>Piantini</a:t>
            </a:r>
            <a:r>
              <a:rPr lang="en-GB" sz="1600" dirty="0" smtClean="0"/>
              <a:t>, O. </a:t>
            </a:r>
            <a:r>
              <a:rPr lang="en-GB" sz="1600" dirty="0" err="1" smtClean="0"/>
              <a:t>Sørensen</a:t>
            </a:r>
            <a:r>
              <a:rPr lang="en-GB" sz="1600" dirty="0" smtClean="0"/>
              <a:t>, and R. R. Ernst,</a:t>
            </a:r>
            <a:r>
              <a:rPr lang="en-GB" sz="1600" i="1" dirty="0"/>
              <a:t> </a:t>
            </a:r>
            <a:r>
              <a:rPr lang="en-GB" sz="1600" i="1" dirty="0" smtClean="0"/>
              <a:t>J. Am. Chem. Soc.,</a:t>
            </a:r>
            <a:r>
              <a:rPr lang="en-GB" sz="1600" dirty="0" smtClean="0"/>
              <a:t> </a:t>
            </a:r>
            <a:r>
              <a:rPr lang="en-GB" sz="1600" b="1" dirty="0" smtClean="0"/>
              <a:t>1982</a:t>
            </a:r>
            <a:r>
              <a:rPr lang="en-GB" sz="1600" dirty="0" smtClean="0"/>
              <a:t>, 104, 6800.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7581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9453</TotalTime>
  <Words>1139</Words>
  <Application>Microsoft Office PowerPoint</Application>
  <PresentationFormat>On-screen Show (4:3)</PresentationFormat>
  <Paragraphs>458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Bradley Hand ITC</vt:lpstr>
      <vt:lpstr>Calibri</vt:lpstr>
      <vt:lpstr>Calibri Light</vt:lpstr>
      <vt:lpstr>Cambria Math</vt:lpstr>
      <vt:lpstr>Symbol</vt:lpstr>
      <vt:lpstr>Times New Roman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Castañar</dc:creator>
  <cp:lastModifiedBy>Laura</cp:lastModifiedBy>
  <cp:revision>327</cp:revision>
  <dcterms:created xsi:type="dcterms:W3CDTF">2017-01-28T11:16:23Z</dcterms:created>
  <dcterms:modified xsi:type="dcterms:W3CDTF">2017-03-08T15:46:10Z</dcterms:modified>
</cp:coreProperties>
</file>