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8" r:id="rId3"/>
    <p:sldId id="299" r:id="rId4"/>
    <p:sldId id="300" r:id="rId5"/>
    <p:sldId id="297" r:id="rId6"/>
    <p:sldId id="275" r:id="rId7"/>
    <p:sldId id="276" r:id="rId8"/>
    <p:sldId id="277" r:id="rId9"/>
    <p:sldId id="293" r:id="rId10"/>
    <p:sldId id="278" r:id="rId11"/>
    <p:sldId id="279" r:id="rId12"/>
    <p:sldId id="281" r:id="rId13"/>
    <p:sldId id="272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1" r:id="rId22"/>
    <p:sldId id="292" r:id="rId23"/>
    <p:sldId id="296" r:id="rId24"/>
    <p:sldId id="273" r:id="rId25"/>
    <p:sldId id="289" r:id="rId26"/>
    <p:sldId id="290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2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2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0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8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5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ECD5-A4B0-42D4-B468-DC6A3605B70B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19833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Relaxation</a:t>
            </a:r>
            <a:r>
              <a:rPr lang="en-GB" dirty="0"/>
              <a:t>, quantification, </a:t>
            </a:r>
            <a:r>
              <a:rPr lang="en-GB" dirty="0" smtClean="0"/>
              <a:t>sensitivity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signal averaging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7216346" cy="1655762"/>
          </a:xfrm>
        </p:spPr>
        <p:txBody>
          <a:bodyPr/>
          <a:lstStyle/>
          <a:p>
            <a:r>
              <a:rPr lang="en-GB" dirty="0" smtClean="0"/>
              <a:t>Nuclear Magnetic Resonance – Theory and Techniques</a:t>
            </a:r>
          </a:p>
          <a:p>
            <a:r>
              <a:rPr lang="en-GB" dirty="0" smtClean="0"/>
              <a:t>Ralph W. Adams</a:t>
            </a:r>
          </a:p>
          <a:p>
            <a:r>
              <a:rPr lang="en-GB" dirty="0" smtClean="0"/>
              <a:t>ralph.adams@manchester.ac.uk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0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2354858"/>
            <a:ext cx="4333875" cy="19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95301" y="5320357"/>
            <a:ext cx="60007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2.1.06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The inversion recovery pulse sequence.</a:t>
            </a:r>
            <a:endParaRPr lang="en-US" altLang="en-US" sz="9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29226" y="1814329"/>
            <a:ext cx="3743324" cy="353432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i="1" dirty="0"/>
              <a:t>T</a:t>
            </a:r>
            <a:r>
              <a:rPr lang="en-GB" sz="2100" i="1" baseline="-25000" dirty="0"/>
              <a:t>1</a:t>
            </a:r>
            <a:r>
              <a:rPr lang="en-GB" sz="2100" dirty="0"/>
              <a:t> can be measured in several ways. </a:t>
            </a:r>
          </a:p>
          <a:p>
            <a:r>
              <a:rPr lang="en-GB" sz="2100" dirty="0"/>
              <a:t>One of the simplest is to invert the magnetisation with a 180</a:t>
            </a:r>
            <a:r>
              <a:rPr lang="en-GB" sz="2100" dirty="0">
                <a:latin typeface="Calibri Light" panose="020F0302020204030204" pitchFamily="34" charset="0"/>
              </a:rPr>
              <a:t>°</a:t>
            </a:r>
            <a:r>
              <a:rPr lang="en-GB" sz="2100" dirty="0"/>
              <a:t> pulse, then allow it to relax for a time, </a:t>
            </a:r>
            <a:r>
              <a:rPr lang="el-GR" sz="2100" i="1" dirty="0"/>
              <a:t>τ</a:t>
            </a:r>
            <a:r>
              <a:rPr lang="en-GB" sz="2100" dirty="0"/>
              <a:t>, before applying a 90</a:t>
            </a:r>
            <a:r>
              <a:rPr lang="en-GB" sz="2100" dirty="0">
                <a:latin typeface="Calibri Light" panose="020F0302020204030204" pitchFamily="34" charset="0"/>
              </a:rPr>
              <a:t>°</a:t>
            </a:r>
            <a:r>
              <a:rPr lang="en-GB" sz="2100" dirty="0"/>
              <a:t> pulse to measure the signals. </a:t>
            </a:r>
          </a:p>
          <a:p>
            <a:r>
              <a:rPr lang="en-GB" sz="2100" dirty="0"/>
              <a:t>Several experiments are performed with different values for </a:t>
            </a:r>
            <a:r>
              <a:rPr lang="el-GR" sz="2100" i="1" dirty="0"/>
              <a:t>τ</a:t>
            </a:r>
            <a:r>
              <a:rPr lang="en-GB" sz="2100" dirty="0"/>
              <a:t>. </a:t>
            </a:r>
          </a:p>
          <a:p>
            <a:r>
              <a:rPr lang="en-GB" sz="2100" dirty="0"/>
              <a:t>Signal intensity is plotted against </a:t>
            </a:r>
            <a:r>
              <a:rPr lang="el-GR" sz="2100" i="1" dirty="0"/>
              <a:t>τ</a:t>
            </a:r>
            <a:r>
              <a:rPr lang="en-GB" sz="2100" dirty="0"/>
              <a:t> to determine </a:t>
            </a:r>
            <a:r>
              <a:rPr lang="en-GB" sz="2100" i="1" dirty="0"/>
              <a:t>T</a:t>
            </a:r>
            <a:r>
              <a:rPr lang="en-GB" sz="2100" i="1" baseline="-25000" dirty="0"/>
              <a:t>1</a:t>
            </a:r>
            <a:r>
              <a:rPr lang="en-GB" sz="2100" dirty="0"/>
              <a:t>.</a:t>
            </a:r>
            <a:endParaRPr lang="en-GB" sz="2100" baseline="-25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Measuring </a:t>
            </a:r>
            <a:r>
              <a:rPr lang="en-GB" i="1" dirty="0" smtClean="0"/>
              <a:t>T</a:t>
            </a:r>
            <a:r>
              <a:rPr lang="en-GB" i="1" baseline="-25000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2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0" y="2028825"/>
            <a:ext cx="7322747" cy="277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2900" y="5286375"/>
            <a:ext cx="6000750" cy="7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2.1.07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The inversion recovery process.</a:t>
            </a:r>
            <a:endParaRPr lang="en-US" alt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Measuring </a:t>
            </a:r>
            <a:r>
              <a:rPr lang="en-GB" i="1" dirty="0"/>
              <a:t>T</a:t>
            </a:r>
            <a:r>
              <a:rPr lang="en-GB" i="1" baseline="-25000" dirty="0"/>
              <a:t>1 </a:t>
            </a:r>
            <a:r>
              <a:rPr lang="en-GB" dirty="0"/>
              <a:t>– inversion recovery</a:t>
            </a:r>
          </a:p>
        </p:txBody>
      </p:sp>
    </p:spTree>
    <p:extLst>
      <p:ext uri="{BB962C8B-B14F-4D97-AF65-F5344CB8AC3E}">
        <p14:creationId xmlns:p14="http://schemas.microsoft.com/office/powerpoint/2010/main" val="172675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3" y="1710324"/>
            <a:ext cx="6742112" cy="33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2900" y="5286375"/>
            <a:ext cx="60007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2.1.08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The </a:t>
            </a:r>
            <a:r>
              <a:rPr lang="en-US" altLang="en-US" sz="1200" baseline="30000" dirty="0"/>
              <a:t>1</a:t>
            </a:r>
            <a:r>
              <a:rPr lang="en-US" altLang="en-US" sz="1200" dirty="0"/>
              <a:t>H inversion recovery experiment performed on α-</a:t>
            </a:r>
            <a:r>
              <a:rPr lang="en-US" altLang="en-US" sz="1200" dirty="0" err="1"/>
              <a:t>pinene</a:t>
            </a:r>
            <a:r>
              <a:rPr lang="en-US" altLang="en-US" sz="1200" dirty="0"/>
              <a:t> 2.1.</a:t>
            </a:r>
            <a:endParaRPr lang="en-US" alt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23817" y="1049012"/>
                <a:ext cx="2462883" cy="276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350" i="1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GB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817" y="1049012"/>
                <a:ext cx="2462883" cy="276551"/>
              </a:xfrm>
              <a:prstGeom prst="rect">
                <a:avLst/>
              </a:prstGeom>
              <a:blipFill rotWithShape="0">
                <a:blip r:embed="rId3"/>
                <a:stretch>
                  <a:fillRect t="-108889" b="-1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7886700" cy="104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Measuring </a:t>
            </a:r>
            <a:r>
              <a:rPr lang="en-GB" i="1" dirty="0"/>
              <a:t>T</a:t>
            </a:r>
            <a:r>
              <a:rPr lang="en-GB" i="1" baseline="-25000" dirty="0"/>
              <a:t>1 </a:t>
            </a:r>
            <a:r>
              <a:rPr lang="en-GB" dirty="0"/>
              <a:t>– inversion recovery</a:t>
            </a:r>
          </a:p>
        </p:txBody>
      </p:sp>
    </p:spTree>
    <p:extLst>
      <p:ext uri="{BB962C8B-B14F-4D97-AF65-F5344CB8AC3E}">
        <p14:creationId xmlns:p14="http://schemas.microsoft.com/office/powerpoint/2010/main" val="224840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Quantification- </a:t>
            </a:r>
            <a:r>
              <a:rPr lang="en-GB" dirty="0" err="1" smtClean="0"/>
              <a:t>qNMR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65908"/>
            <a:ext cx="9144000" cy="56920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NMR provides high precision and accuracy when validated.</a:t>
            </a:r>
            <a:endParaRPr lang="en-GB" sz="2400" dirty="0"/>
          </a:p>
          <a:p>
            <a:r>
              <a:rPr lang="en-GB" sz="2400" dirty="0" smtClean="0"/>
              <a:t>Best performed with 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H due to sensitivity.</a:t>
            </a:r>
          </a:p>
          <a:p>
            <a:r>
              <a:rPr lang="en-GB" sz="2400" dirty="0" smtClean="0"/>
              <a:t>Requires a calibration standard (at similar concentration).</a:t>
            </a:r>
          </a:p>
          <a:p>
            <a:r>
              <a:rPr lang="en-GB" sz="2400" dirty="0" smtClean="0"/>
              <a:t>Calibration standard should have signals that do not overlap with substrate signals.</a:t>
            </a:r>
          </a:p>
          <a:p>
            <a:r>
              <a:rPr lang="en-GB" sz="2400" dirty="0" smtClean="0"/>
              <a:t>Wait &gt;5 x </a:t>
            </a:r>
            <a:r>
              <a:rPr lang="en-GB" sz="2400" i="1" dirty="0" smtClean="0"/>
              <a:t>T</a:t>
            </a:r>
            <a:r>
              <a:rPr lang="en-GB" sz="2400" i="1" baseline="-25000" dirty="0" smtClean="0"/>
              <a:t>1</a:t>
            </a:r>
            <a:r>
              <a:rPr lang="en-GB" sz="2400" dirty="0" smtClean="0"/>
              <a:t> (of slowest relaxing nuclei) between acquisitions</a:t>
            </a:r>
          </a:p>
          <a:p>
            <a:r>
              <a:rPr lang="en-GB" sz="2400" dirty="0" smtClean="0"/>
              <a:t>Well digitised (at least 4 data points per linewidth)</a:t>
            </a:r>
          </a:p>
          <a:p>
            <a:r>
              <a:rPr lang="en-GB" sz="2400" dirty="0" smtClean="0"/>
              <a:t>Process with a matched filter.</a:t>
            </a:r>
          </a:p>
          <a:p>
            <a:r>
              <a:rPr lang="en-GB" sz="2400" dirty="0" smtClean="0"/>
              <a:t>Integrate 20 x </a:t>
            </a:r>
            <a:r>
              <a:rPr lang="en-GB" sz="2400" dirty="0" err="1" smtClean="0"/>
              <a:t>fwhh</a:t>
            </a:r>
            <a:r>
              <a:rPr lang="en-GB" sz="2400" dirty="0" smtClean="0"/>
              <a:t> linewidth 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177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0031"/>
            <a:ext cx="8950038" cy="297462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Larmor</a:t>
            </a:r>
            <a:r>
              <a:rPr lang="en-GB" dirty="0" smtClean="0"/>
              <a:t> frequencies of nuclear spins differ slightly depending on </a:t>
            </a:r>
            <a:r>
              <a:rPr lang="en-GB" dirty="0"/>
              <a:t>their </a:t>
            </a:r>
            <a:r>
              <a:rPr lang="en-GB" dirty="0" smtClean="0"/>
              <a:t>local magnetic field which is not identical at all points in the sample</a:t>
            </a:r>
          </a:p>
          <a:p>
            <a:r>
              <a:rPr lang="en-GB" dirty="0" smtClean="0"/>
              <a:t>A bulk magnetisation vector in the </a:t>
            </a:r>
            <a:r>
              <a:rPr lang="en-GB" dirty="0" err="1" smtClean="0"/>
              <a:t>tranverse</a:t>
            </a:r>
            <a:r>
              <a:rPr lang="en-GB" dirty="0" smtClean="0"/>
              <a:t> plane will decrease as the spins which contribute to it </a:t>
            </a:r>
            <a:r>
              <a:rPr lang="en-GB" dirty="0" err="1" smtClean="0"/>
              <a:t>precess</a:t>
            </a:r>
            <a:r>
              <a:rPr lang="en-GB" dirty="0" smtClean="0"/>
              <a:t> at slightly different frequencies – this is known as </a:t>
            </a:r>
            <a:r>
              <a:rPr lang="en-GB" i="1" dirty="0" err="1" smtClean="0"/>
              <a:t>decoherence</a:t>
            </a:r>
            <a:r>
              <a:rPr lang="en-GB" i="1" dirty="0" smtClean="0"/>
              <a:t> </a:t>
            </a:r>
            <a:r>
              <a:rPr lang="en-GB" dirty="0" smtClean="0"/>
              <a:t>and occurs exponentially with a time constant </a:t>
            </a:r>
            <a:r>
              <a:rPr lang="en-GB" i="1" dirty="0" smtClean="0"/>
              <a:t>T</a:t>
            </a:r>
            <a:r>
              <a:rPr lang="en-GB" i="1" baseline="-25000" dirty="0" smtClean="0"/>
              <a:t>2</a:t>
            </a:r>
            <a:r>
              <a:rPr lang="en-GB" dirty="0" smtClean="0"/>
              <a:t>.</a:t>
            </a:r>
          </a:p>
          <a:p>
            <a:endParaRPr lang="en-GB" i="1" dirty="0" smtClean="0"/>
          </a:p>
          <a:p>
            <a:endParaRPr lang="en-GB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87" y="3998631"/>
            <a:ext cx="5838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664387" y="5692807"/>
            <a:ext cx="60007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2.1.10</a:t>
            </a:r>
            <a:r>
              <a:rPr lang="en-US" altLang="en-US" sz="1200" b="1" dirty="0"/>
              <a:t/>
            </a:r>
            <a:br>
              <a:rPr lang="en-US" altLang="en-US" sz="1200" b="1" dirty="0"/>
            </a:br>
            <a:r>
              <a:rPr lang="en-US" altLang="en-US" sz="1200" dirty="0"/>
              <a:t>Transverse relaxation.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6049" y="6581001"/>
            <a:ext cx="39589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i="1" dirty="0"/>
              <a:t>Transverse relaxation </a:t>
            </a:r>
            <a:r>
              <a:rPr lang="en-US" altLang="en-US" sz="1200" dirty="0"/>
              <a:t>is also know as </a:t>
            </a:r>
            <a:r>
              <a:rPr lang="en-US" altLang="en-US" sz="1200" i="1" dirty="0"/>
              <a:t>spin-spin</a:t>
            </a:r>
            <a:r>
              <a:rPr lang="en-US" altLang="en-US" sz="1200" dirty="0"/>
              <a:t> relaxation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3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 Transverse </a:t>
            </a:r>
            <a:r>
              <a:rPr lang="en-GB" dirty="0" smtClean="0"/>
              <a:t>relaxation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2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3" y="3517846"/>
            <a:ext cx="4065908" cy="217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47721" y="5835017"/>
            <a:ext cx="4112000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2.1.11 </a:t>
            </a:r>
            <a:r>
              <a:rPr lang="en-US" altLang="en-US" sz="1200" dirty="0" smtClean="0"/>
              <a:t>Resonance </a:t>
            </a:r>
            <a:r>
              <a:rPr lang="en-US" altLang="en-US" sz="1200" dirty="0"/>
              <a:t>linewidths.</a:t>
            </a:r>
            <a:r>
              <a:rPr lang="en-US" altLang="en-US" sz="1200" b="1" dirty="0"/>
              <a:t> </a:t>
            </a:r>
            <a:endParaRPr lang="en-US" altLang="en-US" sz="1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14" y="3517846"/>
            <a:ext cx="1364782" cy="19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062614" y="5622651"/>
            <a:ext cx="2825078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2.1.12</a:t>
            </a:r>
            <a:r>
              <a:rPr lang="en-US" altLang="en-US" sz="1200" b="1" dirty="0"/>
              <a:t/>
            </a:r>
            <a:br>
              <a:rPr lang="en-US" altLang="en-US" sz="1200" b="1" dirty="0"/>
            </a:br>
            <a:r>
              <a:rPr lang="en-US" altLang="en-US" sz="1200" dirty="0"/>
              <a:t>Definition of the half-height linewidth of a resonance.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72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3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031631"/>
            <a:ext cx="9144000" cy="215796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widths of the lines in an NMR spectrum are determined by transverse relaxation</a:t>
            </a:r>
          </a:p>
          <a:p>
            <a:r>
              <a:rPr lang="en-GB" dirty="0" smtClean="0"/>
              <a:t>The observed transverse relaxation time constant, </a:t>
            </a:r>
            <a:r>
              <a:rPr lang="en-GB" i="1" dirty="0" smtClean="0"/>
              <a:t>T</a:t>
            </a:r>
            <a:r>
              <a:rPr lang="en-GB" i="1" baseline="-25000" dirty="0" smtClean="0"/>
              <a:t>2</a:t>
            </a:r>
            <a:r>
              <a:rPr lang="en-GB" dirty="0" smtClean="0"/>
              <a:t>*, has contributions from natural relaxation processes (</a:t>
            </a:r>
            <a:r>
              <a:rPr lang="en-GB" i="1" dirty="0" smtClean="0"/>
              <a:t>T</a:t>
            </a:r>
            <a:r>
              <a:rPr lang="en-GB" i="1" baseline="-25000" dirty="0" smtClean="0"/>
              <a:t>2</a:t>
            </a:r>
            <a:r>
              <a:rPr lang="en-GB" dirty="0" smtClean="0"/>
              <a:t>) and </a:t>
            </a:r>
            <a:r>
              <a:rPr lang="en-GB" i="1" dirty="0" err="1" smtClean="0"/>
              <a:t>inhomogenetity</a:t>
            </a:r>
            <a:r>
              <a:rPr lang="en-GB" dirty="0" smtClean="0"/>
              <a:t> in the magnetic field within the NMR sample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031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Natural linewidth</a:t>
            </a:r>
          </a:p>
        </p:txBody>
      </p:sp>
    </p:spTree>
    <p:extLst>
      <p:ext uri="{BB962C8B-B14F-4D97-AF65-F5344CB8AC3E}">
        <p14:creationId xmlns:p14="http://schemas.microsoft.com/office/powerpoint/2010/main" val="195182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0" y="1791892"/>
            <a:ext cx="2914650" cy="369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36120" y="5489973"/>
            <a:ext cx="29146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2.1.13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Experimental observation of spin echoes.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572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300" i="1" baseline="-25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46737" y="1791892"/>
            <a:ext cx="5492312" cy="369808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Each signal has its own </a:t>
            </a:r>
            <a:r>
              <a:rPr lang="en-GB" i="1" dirty="0" smtClean="0"/>
              <a:t>T</a:t>
            </a:r>
            <a:r>
              <a:rPr lang="en-GB" i="1" baseline="-25000" dirty="0" smtClean="0"/>
              <a:t>2</a:t>
            </a:r>
            <a:endParaRPr lang="en-GB" dirty="0" smtClean="0"/>
          </a:p>
          <a:p>
            <a:r>
              <a:rPr lang="en-GB" dirty="0" smtClean="0"/>
              <a:t>As the effects of </a:t>
            </a:r>
            <a:r>
              <a:rPr lang="en-GB" i="1" dirty="0" smtClean="0"/>
              <a:t>inhomogeneity</a:t>
            </a:r>
            <a:r>
              <a:rPr lang="en-GB" dirty="0" smtClean="0"/>
              <a:t> (</a:t>
            </a:r>
            <a:r>
              <a:rPr lang="en-GB" i="1" dirty="0" smtClean="0"/>
              <a:t>T</a:t>
            </a:r>
            <a:r>
              <a:rPr lang="en-GB" i="1" baseline="-25000" dirty="0" smtClean="0"/>
              <a:t>2</a:t>
            </a:r>
            <a:r>
              <a:rPr lang="en-GB" i="1" dirty="0" smtClean="0"/>
              <a:t>*</a:t>
            </a:r>
            <a:r>
              <a:rPr lang="en-GB" dirty="0" smtClean="0"/>
              <a:t>) are usually dominant, </a:t>
            </a:r>
            <a:r>
              <a:rPr lang="en-GB" i="1" dirty="0" smtClean="0"/>
              <a:t>T</a:t>
            </a:r>
            <a:r>
              <a:rPr lang="en-GB" i="1" baseline="-25000" dirty="0" smtClean="0"/>
              <a:t>2</a:t>
            </a:r>
            <a:r>
              <a:rPr lang="en-GB" dirty="0" smtClean="0"/>
              <a:t> cannot normally be measured from linewidth so a </a:t>
            </a:r>
            <a:r>
              <a:rPr lang="en-GB" i="1" dirty="0" smtClean="0"/>
              <a:t>spin echo </a:t>
            </a:r>
            <a:r>
              <a:rPr lang="en-GB" dirty="0" smtClean="0"/>
              <a:t>sequence is used</a:t>
            </a:r>
            <a:endParaRPr lang="en-GB" baseline="-25000" dirty="0"/>
          </a:p>
          <a:p>
            <a:r>
              <a:rPr lang="en-GB" dirty="0" smtClean="0"/>
              <a:t>The </a:t>
            </a:r>
            <a:r>
              <a:rPr lang="en-GB" i="1" dirty="0" smtClean="0"/>
              <a:t>spin echo</a:t>
            </a:r>
            <a:r>
              <a:rPr lang="en-GB" dirty="0" smtClean="0"/>
              <a:t> pulse sequence comprises a 90 pulse followed by a train of 180 pulses</a:t>
            </a:r>
          </a:p>
          <a:p>
            <a:r>
              <a:rPr lang="en-GB" dirty="0" smtClean="0"/>
              <a:t>Each 180 pulse refocuses the effects of </a:t>
            </a:r>
            <a:r>
              <a:rPr lang="en-GB" dirty="0" err="1" smtClean="0"/>
              <a:t>inhomogeneities</a:t>
            </a:r>
            <a:r>
              <a:rPr lang="en-GB" dirty="0" smtClean="0"/>
              <a:t>, cancelling them to allow </a:t>
            </a:r>
            <a:r>
              <a:rPr lang="en-GB" i="1" dirty="0" smtClean="0"/>
              <a:t>T</a:t>
            </a:r>
            <a:r>
              <a:rPr lang="en-GB" i="1" baseline="-25000" dirty="0" smtClean="0"/>
              <a:t>2</a:t>
            </a:r>
            <a:r>
              <a:rPr lang="en-GB" dirty="0" smtClean="0"/>
              <a:t> to be measured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26624" y="5730712"/>
            <a:ext cx="5017376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i="1" dirty="0"/>
              <a:t>Spin echoes</a:t>
            </a:r>
            <a:r>
              <a:rPr lang="en-US" altLang="en-US" sz="1200" dirty="0"/>
              <a:t> are also know as </a:t>
            </a:r>
            <a:r>
              <a:rPr lang="en-US" altLang="en-US" sz="1200" i="1" dirty="0"/>
              <a:t>Hahn echoes</a:t>
            </a:r>
            <a:r>
              <a:rPr lang="en-US" altLang="en-US" sz="1200" dirty="0"/>
              <a:t>, after their discoverer, Erwin Hahn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5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Measuring </a:t>
            </a:r>
            <a:r>
              <a:rPr lang="en-GB" i="1" dirty="0"/>
              <a:t>T</a:t>
            </a:r>
            <a:r>
              <a:rPr lang="en-GB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29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03585" y="1039448"/>
            <a:ext cx="8888015" cy="58185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Nuclear spin relaxation is not a spontaneous process</a:t>
            </a:r>
          </a:p>
          <a:p>
            <a:r>
              <a:rPr lang="en-GB" dirty="0"/>
              <a:t>It requires a fluctuating magnetic field to induce spins to flip</a:t>
            </a:r>
          </a:p>
          <a:p>
            <a:r>
              <a:rPr lang="en-GB" dirty="0"/>
              <a:t>There are four key mechanisms that cause relaxation: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diole</a:t>
            </a:r>
            <a:r>
              <a:rPr lang="en-GB" dirty="0"/>
              <a:t>-dipole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quadrupolar</a:t>
            </a:r>
            <a:r>
              <a:rPr lang="en-GB" dirty="0"/>
              <a:t> interactions</a:t>
            </a:r>
            <a:br>
              <a:rPr lang="en-GB" dirty="0"/>
            </a:br>
            <a:r>
              <a:rPr lang="en-GB" dirty="0"/>
              <a:t>	chemical shift anisotropy (CSA)</a:t>
            </a:r>
            <a:br>
              <a:rPr lang="en-GB" dirty="0"/>
            </a:br>
            <a:r>
              <a:rPr lang="en-GB" dirty="0"/>
              <a:t>	spin rotation</a:t>
            </a: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1039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Mechanisms for relaxation</a:t>
            </a:r>
            <a:endParaRPr lang="en-GB" i="1" baseline="-25000" dirty="0"/>
          </a:p>
        </p:txBody>
      </p:sp>
    </p:spTree>
    <p:extLst>
      <p:ext uri="{BB962C8B-B14F-4D97-AF65-F5344CB8AC3E}">
        <p14:creationId xmlns:p14="http://schemas.microsoft.com/office/powerpoint/2010/main" val="78934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8572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 </a:t>
            </a:r>
            <a:endParaRPr lang="en-GB" sz="3300" i="1" baseline="-25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" y="1325564"/>
            <a:ext cx="9144000" cy="40215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/>
              <a:t>Arises from the direct interaction between nuclear spins</a:t>
            </a:r>
          </a:p>
          <a:p>
            <a:r>
              <a:rPr lang="en-GB" sz="2100" dirty="0"/>
              <a:t>Source of </a:t>
            </a:r>
            <a:r>
              <a:rPr lang="en-GB" sz="2100" i="1" dirty="0"/>
              <a:t>nuclear </a:t>
            </a:r>
            <a:r>
              <a:rPr lang="en-GB" sz="2100" i="1" dirty="0" err="1"/>
              <a:t>Overhauser</a:t>
            </a:r>
            <a:r>
              <a:rPr lang="en-GB" sz="2100" i="1" dirty="0"/>
              <a:t> effect (</a:t>
            </a:r>
            <a:r>
              <a:rPr lang="en-GB" sz="2100" i="1" dirty="0" err="1"/>
              <a:t>nOe</a:t>
            </a:r>
            <a:r>
              <a:rPr lang="en-GB" sz="2100" i="1" dirty="0"/>
              <a:t>)</a:t>
            </a:r>
            <a:endParaRPr lang="en-GB" sz="2100" dirty="0"/>
          </a:p>
          <a:p>
            <a:r>
              <a:rPr lang="en-GB" sz="2100" dirty="0"/>
              <a:t>As molecules tumble in solution the local magnetic fields that the spins project onto each other change, inducing </a:t>
            </a:r>
            <a:r>
              <a:rPr lang="en-GB" sz="2100" dirty="0" err="1"/>
              <a:t>realaxation</a:t>
            </a:r>
            <a:endParaRPr lang="en-GB" sz="2100" dirty="0"/>
          </a:p>
          <a:p>
            <a:r>
              <a:rPr lang="en-GB" sz="2100" dirty="0"/>
              <a:t>Isolated spins relax more slowly</a:t>
            </a:r>
          </a:p>
          <a:p>
            <a:r>
              <a:rPr lang="en-GB" sz="2100" dirty="0"/>
              <a:t>Depends on magnetic interactions</a:t>
            </a:r>
          </a:p>
          <a:p>
            <a:endParaRPr lang="en-GB" sz="2100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56" y="4005577"/>
            <a:ext cx="5953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392456" y="5240214"/>
            <a:ext cx="60007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2.1.14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Dipole–dipole relaxation.</a:t>
            </a:r>
            <a:endParaRPr lang="en-US" alt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Dipole-dipole relaxation</a:t>
            </a:r>
            <a:endParaRPr lang="en-GB" i="1" baseline="-25000" dirty="0"/>
          </a:p>
        </p:txBody>
      </p:sp>
    </p:spTree>
    <p:extLst>
      <p:ext uri="{BB962C8B-B14F-4D97-AF65-F5344CB8AC3E}">
        <p14:creationId xmlns:p14="http://schemas.microsoft.com/office/powerpoint/2010/main" val="63242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69" y="989660"/>
            <a:ext cx="2655094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864769" y="4882175"/>
            <a:ext cx="327923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2.1.15</a:t>
            </a:r>
            <a:r>
              <a:rPr lang="en-US" altLang="en-US" sz="1200" b="1" dirty="0"/>
              <a:t/>
            </a:r>
            <a:br>
              <a:rPr lang="en-US" altLang="en-US" sz="1200" b="1" dirty="0"/>
            </a:br>
            <a:r>
              <a:rPr lang="en-US" altLang="en-US" sz="1200" dirty="0" err="1"/>
              <a:t>Quadrupolar</a:t>
            </a:r>
            <a:r>
              <a:rPr lang="en-US" altLang="en-US" sz="1200" dirty="0"/>
              <a:t> nuclei lack the spherical charge distribution of  spin−½ nuclei, having an ellipsoidal shape which may be viewed as arising from pairs of electric dipoles.</a:t>
            </a:r>
            <a:endParaRPr lang="en-US" altLang="en-US" sz="9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72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300" i="1" baseline="-25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3585" y="1325563"/>
            <a:ext cx="5648538" cy="51924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Nuclei with I &gt; ½ have a quadrupole moment </a:t>
            </a:r>
          </a:p>
          <a:p>
            <a:r>
              <a:rPr lang="en-GB" sz="2400" dirty="0"/>
              <a:t>A quadrupole is a non-spherically symmetric charge distribution within the nucleus</a:t>
            </a:r>
          </a:p>
          <a:p>
            <a:r>
              <a:rPr lang="en-GB" sz="2400" dirty="0"/>
              <a:t>Interactions with the quadrupole can be very efficient for relaxation</a:t>
            </a:r>
          </a:p>
          <a:p>
            <a:r>
              <a:rPr lang="en-GB" sz="2400" dirty="0"/>
              <a:t>As the molecule tumbles in solution the quadrupole interacts with nearby spins and can cause them to flip – promoting relaxation</a:t>
            </a:r>
          </a:p>
          <a:p>
            <a:r>
              <a:rPr lang="en-GB" sz="2400" dirty="0"/>
              <a:t>Depends on electric interactions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</a:t>
            </a:r>
            <a:r>
              <a:rPr lang="en-GB" dirty="0" err="1"/>
              <a:t>Quadrupolar</a:t>
            </a:r>
            <a:r>
              <a:rPr lang="en-GB" dirty="0"/>
              <a:t> relaxation</a:t>
            </a:r>
            <a:endParaRPr lang="en-GB" i="1" baseline="-25000" dirty="0"/>
          </a:p>
        </p:txBody>
      </p:sp>
    </p:spTree>
    <p:extLst>
      <p:ext uri="{BB962C8B-B14F-4D97-AF65-F5344CB8AC3E}">
        <p14:creationId xmlns:p14="http://schemas.microsoft.com/office/powerpoint/2010/main" val="110672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/>
          <a:lstStyle/>
          <a:p>
            <a:r>
              <a:rPr lang="en-GB" dirty="0" smtClean="0"/>
              <a:t>Bulk Magnetisation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43" y="1577737"/>
            <a:ext cx="7886700" cy="3263504"/>
          </a:xfrm>
        </p:spPr>
        <p:txBody>
          <a:bodyPr/>
          <a:lstStyle/>
          <a:p>
            <a:r>
              <a:rPr lang="en-GB" dirty="0" smtClean="0"/>
              <a:t>The combined magnetic moments of all of the spins in the sample produce an overall magnetic moment known as a </a:t>
            </a:r>
            <a:r>
              <a:rPr lang="en-GB" i="1" dirty="0" smtClean="0"/>
              <a:t>bulk magnetisation vector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89" y="3023346"/>
            <a:ext cx="5255786" cy="19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792390" y="5030287"/>
            <a:ext cx="600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2.1.-03</a:t>
            </a:r>
            <a:endParaRPr lang="en-US" altLang="en-US" sz="1200" b="1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dirty="0"/>
              <a:t>Bulk </a:t>
            </a:r>
            <a:r>
              <a:rPr lang="en-US" altLang="en-US" sz="1200" dirty="0" err="1"/>
              <a:t>magnetisation</a:t>
            </a:r>
            <a:r>
              <a:rPr lang="en-US" altLang="en-US" sz="1200" dirty="0"/>
              <a:t>. Note that the representation on the left is not strictly true but gives the correct result. For the correct representation see M. Levitt, </a:t>
            </a:r>
            <a:r>
              <a:rPr lang="en-US" altLang="en-US" sz="1200" i="1" dirty="0"/>
              <a:t>Spin Dynamics </a:t>
            </a:r>
            <a:r>
              <a:rPr lang="en-US" altLang="en-US" sz="1200" dirty="0"/>
              <a:t>(2</a:t>
            </a:r>
            <a:r>
              <a:rPr lang="en-US" altLang="en-US" sz="1200" baseline="30000" dirty="0"/>
              <a:t>nd</a:t>
            </a:r>
            <a:r>
              <a:rPr lang="en-US" altLang="en-US" sz="1200" dirty="0"/>
              <a:t> Ed.), </a:t>
            </a:r>
            <a:r>
              <a:rPr lang="en-US" altLang="en-US" sz="1200" dirty="0" err="1"/>
              <a:t>Ch</a:t>
            </a:r>
            <a:r>
              <a:rPr lang="en-US" altLang="en-US" sz="1200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3899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857251"/>
            <a:ext cx="91440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300" i="1" baseline="-25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459" y="1634186"/>
            <a:ext cx="9088541" cy="52238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 </a:t>
            </a:r>
            <a:r>
              <a:rPr lang="en-GB" sz="2400" i="1" dirty="0"/>
              <a:t>molecular</a:t>
            </a:r>
            <a:r>
              <a:rPr lang="en-GB" sz="2400" dirty="0"/>
              <a:t> magnetic moment is generated by the electronic and nuclear charges in rapidly rotating molecules or groups</a:t>
            </a:r>
          </a:p>
          <a:p>
            <a:r>
              <a:rPr lang="en-GB" sz="2400" dirty="0"/>
              <a:t>The field associated with the </a:t>
            </a:r>
            <a:r>
              <a:rPr lang="en-GB" sz="2400" i="1" dirty="0"/>
              <a:t>molecular</a:t>
            </a:r>
            <a:r>
              <a:rPr lang="en-GB" sz="2400" dirty="0"/>
              <a:t> magnetic moment causes relaxation</a:t>
            </a:r>
          </a:p>
          <a:p>
            <a:r>
              <a:rPr lang="en-GB" sz="2400" dirty="0"/>
              <a:t>Relaxation is most effective for small, symmetric molecules and groups, </a:t>
            </a:r>
            <a:r>
              <a:rPr lang="en-GB" sz="2400" dirty="0" err="1"/>
              <a:t>e.g</a:t>
            </a:r>
            <a:r>
              <a:rPr lang="en-GB" sz="2400" dirty="0"/>
              <a:t> CH</a:t>
            </a:r>
            <a:r>
              <a:rPr lang="en-GB" sz="2400" baseline="-25000" dirty="0"/>
              <a:t>3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Chemical shift anisotropy results from unsymmetrical (anisotropic) electron distribution within a molecule</a:t>
            </a:r>
          </a:p>
          <a:p>
            <a:r>
              <a:rPr lang="en-GB" sz="2400" dirty="0"/>
              <a:t>The local field experienced by a nucleus is dependent on the orientation between the chemical bond and magnetic field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Spin rotation relaxation and chemical shift anisotropy</a:t>
            </a:r>
            <a:endParaRPr lang="en-GB" i="1" baseline="-25000" dirty="0"/>
          </a:p>
        </p:txBody>
      </p:sp>
    </p:spTree>
    <p:extLst>
      <p:ext uri="{BB962C8B-B14F-4D97-AF65-F5344CB8AC3E}">
        <p14:creationId xmlns:p14="http://schemas.microsoft.com/office/powerpoint/2010/main" val="382696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Sensitivity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5908"/>
                <a:ext cx="9144000" cy="569209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400" dirty="0" smtClean="0"/>
                  <a:t>The </a:t>
                </a:r>
                <a:r>
                  <a:rPr lang="en-GB" sz="2400" dirty="0"/>
                  <a:t>fundamental relationships involved in estimating the amount of material required for an experiment are expressed starting with the signal-to-noise </a:t>
                </a:r>
                <a:r>
                  <a:rPr lang="en-GB" sz="2400" dirty="0" smtClean="0"/>
                  <a:t>ratio</a:t>
                </a:r>
                <a:r>
                  <a:rPr lang="en-GB" sz="2400" dirty="0"/>
                  <a:t>:</a:t>
                </a:r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i="1" dirty="0" smtClean="0"/>
                  <a:t>n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is the number of nuclear spins being </a:t>
                </a:r>
                <a:r>
                  <a:rPr lang="en-GB" sz="2400" dirty="0" smtClean="0"/>
                  <a:t>observed</a:t>
                </a:r>
              </a:p>
              <a:p>
                <a:pPr marL="0" indent="0">
                  <a:buNone/>
                </a:pPr>
                <a:r>
                  <a:rPr lang="en-GB" sz="2400" i="1" dirty="0" err="1" smtClean="0"/>
                  <a:t>γ</a:t>
                </a:r>
                <a:r>
                  <a:rPr lang="en-GB" sz="2400" i="1" baseline="-25000" dirty="0" err="1" smtClean="0"/>
                  <a:t>e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is the gyromagnetic ratio of the spin being </a:t>
                </a:r>
                <a:r>
                  <a:rPr lang="en-GB" sz="2400" dirty="0" smtClean="0"/>
                  <a:t>excited</a:t>
                </a:r>
              </a:p>
              <a:p>
                <a:pPr marL="0" indent="0">
                  <a:buNone/>
                </a:pPr>
                <a:r>
                  <a:rPr lang="en-GB" sz="2400" i="1" dirty="0" err="1" smtClean="0"/>
                  <a:t>γ</a:t>
                </a:r>
                <a:r>
                  <a:rPr lang="en-GB" sz="2400" i="1" baseline="-25000" dirty="0" err="1" smtClean="0"/>
                  <a:t>d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is the gyromagnetic ratio of the spin being </a:t>
                </a:r>
                <a:r>
                  <a:rPr lang="en-GB" sz="2400" dirty="0" smtClean="0"/>
                  <a:t>detected</a:t>
                </a:r>
              </a:p>
              <a:p>
                <a:pPr marL="0" indent="0">
                  <a:buNone/>
                </a:pPr>
                <a:r>
                  <a:rPr lang="en-GB" sz="2400" i="1" dirty="0" smtClean="0"/>
                  <a:t>B</a:t>
                </a:r>
                <a:r>
                  <a:rPr lang="en-GB" sz="2400" i="1" baseline="-25000" dirty="0" smtClean="0"/>
                  <a:t>0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is the magnetic field </a:t>
                </a:r>
                <a:r>
                  <a:rPr lang="en-GB" sz="2400" dirty="0" smtClean="0"/>
                  <a:t>strength</a:t>
                </a:r>
              </a:p>
              <a:p>
                <a:pPr marL="0" indent="0">
                  <a:buNone/>
                </a:pPr>
                <a:r>
                  <a:rPr lang="en-GB" sz="2400" i="1" dirty="0" smtClean="0"/>
                  <a:t>t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is the experiment acquisition time. </a:t>
                </a:r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Also involved </a:t>
                </a:r>
                <a:r>
                  <a:rPr lang="en-GB" sz="2400" dirty="0"/>
                  <a:t>in S/N are the probe filling factor </a:t>
                </a:r>
                <a:r>
                  <a:rPr lang="en-GB" sz="2400" dirty="0" smtClean="0"/>
                  <a:t>(the fraction of the coil detection </a:t>
                </a:r>
                <a:r>
                  <a:rPr lang="en-GB" sz="2400" dirty="0"/>
                  <a:t>volume filled with sample), and various other probe and receiver factors that </a:t>
                </a:r>
                <a:r>
                  <a:rPr lang="en-GB" sz="2400" dirty="0" smtClean="0"/>
                  <a:t>are </a:t>
                </a:r>
                <a:r>
                  <a:rPr lang="en-GB" sz="2400" dirty="0"/>
                  <a:t>approximately equivalent for </a:t>
                </a:r>
                <a:r>
                  <a:rPr lang="en-GB" sz="2400" dirty="0" smtClean="0"/>
                  <a:t>the same probe type and age. </a:t>
                </a:r>
                <a:endParaRPr lang="en-GB" sz="2400" i="1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5908"/>
                <a:ext cx="9144000" cy="5692091"/>
              </a:xfrm>
              <a:blipFill rotWithShape="0">
                <a:blip r:embed="rId2"/>
                <a:stretch>
                  <a:fillRect l="-1000" t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8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Sensitivity – </a:t>
            </a:r>
            <a:r>
              <a:rPr lang="en-GB" dirty="0" err="1" smtClean="0"/>
              <a:t>Cryoprobes</a:t>
            </a:r>
            <a:endParaRPr lang="en-GB" dirty="0"/>
          </a:p>
        </p:txBody>
      </p:sp>
      <p:pic>
        <p:nvPicPr>
          <p:cNvPr id="10" name="Picture 1" descr="f03-50-978008099986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0" y="1136893"/>
            <a:ext cx="7642225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1920" y="5796206"/>
            <a:ext cx="782002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altLang="en-US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2.1.16  </a:t>
            </a:r>
            <a:r>
              <a:rPr lang="en-US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A helium-cooled cryogenic probe installation.</a:t>
            </a:r>
          </a:p>
        </p:txBody>
      </p:sp>
    </p:spTree>
    <p:extLst>
      <p:ext uri="{BB962C8B-B14F-4D97-AF65-F5344CB8AC3E}">
        <p14:creationId xmlns:p14="http://schemas.microsoft.com/office/powerpoint/2010/main" val="24624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Sensitivity – </a:t>
            </a:r>
            <a:r>
              <a:rPr lang="en-GB" dirty="0" err="1" smtClean="0"/>
              <a:t>Cryoprobes</a:t>
            </a:r>
            <a:endParaRPr lang="en-GB" dirty="0"/>
          </a:p>
        </p:txBody>
      </p:sp>
      <p:pic>
        <p:nvPicPr>
          <p:cNvPr id="6" name="Picture 1" descr="f03-49-978008099986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96" y="2095424"/>
            <a:ext cx="561498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5376" y="4424240"/>
            <a:ext cx="7820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altLang="en-US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2.1.17  </a:t>
            </a:r>
            <a:r>
              <a:rPr lang="en-US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Comparison of the carbon-13 sensitivity performance of (a) a  conventional room temperature probe and (b) a helium-cooled cryogenic probe operating at 500 MHz (1H).</a:t>
            </a:r>
          </a:p>
        </p:txBody>
      </p:sp>
    </p:spTree>
    <p:extLst>
      <p:ext uri="{BB962C8B-B14F-4D97-AF65-F5344CB8AC3E}">
        <p14:creationId xmlns:p14="http://schemas.microsoft.com/office/powerpoint/2010/main" val="33042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Dynamic Range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65908"/>
            <a:ext cx="9144000" cy="5692091"/>
          </a:xfrm>
        </p:spPr>
        <p:txBody>
          <a:bodyPr>
            <a:normAutofit/>
          </a:bodyPr>
          <a:lstStyle/>
          <a:p>
            <a:endParaRPr lang="en-GB" sz="2400" i="1" dirty="0"/>
          </a:p>
          <a:p>
            <a:endParaRPr lang="en-GB" sz="2400" i="1" dirty="0" smtClean="0"/>
          </a:p>
          <a:p>
            <a:endParaRPr lang="en-GB" sz="2400" i="1" dirty="0"/>
          </a:p>
          <a:p>
            <a:endParaRPr lang="en-GB" sz="2400" i="1" dirty="0" smtClean="0"/>
          </a:p>
          <a:p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</p:txBody>
      </p:sp>
      <p:pic>
        <p:nvPicPr>
          <p:cNvPr id="6" name="Picture 1" descr="f03-28-978008099986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4" y="3595688"/>
            <a:ext cx="79851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81650" y="6315868"/>
            <a:ext cx="7232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altLang="en-US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2.1.18  </a:t>
            </a:r>
            <a:r>
              <a:rPr lang="en-US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Dynamic range and the detection of small signals in the presence of large ones.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165908"/>
            <a:ext cx="9143999" cy="219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If signals coming from the probe are of a substantially different size then it is not possible for the analogue-to-digital converter to accurately digitise both.</a:t>
            </a:r>
          </a:p>
          <a:p>
            <a:r>
              <a:rPr lang="en-GB" sz="2400" dirty="0" smtClean="0"/>
              <a:t>Large or small signals are digitised but not both.</a:t>
            </a:r>
          </a:p>
        </p:txBody>
      </p:sp>
    </p:spTree>
    <p:extLst>
      <p:ext uri="{BB962C8B-B14F-4D97-AF65-F5344CB8AC3E}">
        <p14:creationId xmlns:p14="http://schemas.microsoft.com/office/powerpoint/2010/main" val="3519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Clipping</a:t>
            </a:r>
            <a:endParaRPr lang="en-GB" dirty="0"/>
          </a:p>
        </p:txBody>
      </p:sp>
      <p:pic>
        <p:nvPicPr>
          <p:cNvPr id="6" name="Picture 3" descr="f03-29-978008099986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081698"/>
            <a:ext cx="46958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867882" y="5789369"/>
            <a:ext cx="517842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altLang="en-US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2.1.19  </a:t>
            </a:r>
            <a:r>
              <a:rPr lang="en-US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Receiver or </a:t>
            </a:r>
            <a:r>
              <a:rPr lang="en-US" alt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digitiser</a:t>
            </a:r>
            <a:r>
              <a:rPr lang="en-US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overload.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" y="1165908"/>
            <a:ext cx="3867882" cy="56920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If the signal coming from the probe to the receiver is amplified too much the analogue-to-digital converter cannot digitise it and the FID will be clipped.</a:t>
            </a:r>
          </a:p>
          <a:p>
            <a:r>
              <a:rPr lang="en-GB" sz="2400" dirty="0" smtClean="0"/>
              <a:t>Clipping gives a distorted baseline and signal lineshapes</a:t>
            </a:r>
          </a:p>
        </p:txBody>
      </p:sp>
    </p:spTree>
    <p:extLst>
      <p:ext uri="{BB962C8B-B14F-4D97-AF65-F5344CB8AC3E}">
        <p14:creationId xmlns:p14="http://schemas.microsoft.com/office/powerpoint/2010/main" val="18368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Signal averaging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65908"/>
            <a:ext cx="5164137" cy="56920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Signal to noise ratio scales with the square root of the number of scans</a:t>
            </a:r>
          </a:p>
          <a:p>
            <a:r>
              <a:rPr lang="en-GB" sz="2400" dirty="0" smtClean="0"/>
              <a:t>Signal to noise ratio scales linearly with concentration  </a:t>
            </a:r>
          </a:p>
        </p:txBody>
      </p:sp>
      <p:pic>
        <p:nvPicPr>
          <p:cNvPr id="6" name="Picture 1" descr="f03-30-9780080999869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60" y="899771"/>
            <a:ext cx="272256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5175" y="6078538"/>
            <a:ext cx="680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altLang="en-US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2.1.20  </a:t>
            </a:r>
            <a:r>
              <a:rPr lang="en-US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Signal averaging produces a net increase in the spectrum signal-to-noise ratio (S/N).</a:t>
            </a:r>
          </a:p>
        </p:txBody>
      </p:sp>
    </p:spTree>
    <p:extLst>
      <p:ext uri="{BB962C8B-B14F-4D97-AF65-F5344CB8AC3E}">
        <p14:creationId xmlns:p14="http://schemas.microsoft.com/office/powerpoint/2010/main" val="29461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19833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Relaxation</a:t>
            </a:r>
            <a:r>
              <a:rPr lang="en-GB" dirty="0"/>
              <a:t>, quantification, </a:t>
            </a:r>
            <a:r>
              <a:rPr lang="en-GB" dirty="0" smtClean="0"/>
              <a:t>sensitivity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signal averaging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7216346" cy="1655762"/>
          </a:xfrm>
        </p:spPr>
        <p:txBody>
          <a:bodyPr/>
          <a:lstStyle/>
          <a:p>
            <a:r>
              <a:rPr lang="en-GB" dirty="0" smtClean="0"/>
              <a:t>Nuclear Magnetic Resonance – Theory and Techniques</a:t>
            </a:r>
          </a:p>
          <a:p>
            <a:r>
              <a:rPr lang="en-GB" dirty="0" smtClean="0"/>
              <a:t>Ralph W. Adams</a:t>
            </a:r>
          </a:p>
          <a:p>
            <a:r>
              <a:rPr lang="en-GB" dirty="0" smtClean="0"/>
              <a:t>ralph.adams@manchester.ac.uk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7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/>
          <a:lstStyle/>
          <a:p>
            <a:r>
              <a:rPr lang="en-GB" dirty="0" smtClean="0"/>
              <a:t>Radiofrequency (</a:t>
            </a:r>
            <a:r>
              <a:rPr lang="en-GB" dirty="0" err="1" smtClean="0"/>
              <a:t>r.f</a:t>
            </a:r>
            <a:r>
              <a:rPr lang="en-GB" dirty="0" smtClean="0"/>
              <a:t>.) Pulses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96" y="1119756"/>
            <a:ext cx="7886700" cy="3263504"/>
          </a:xfrm>
        </p:spPr>
        <p:txBody>
          <a:bodyPr/>
          <a:lstStyle/>
          <a:p>
            <a:r>
              <a:rPr lang="en-GB" dirty="0" smtClean="0"/>
              <a:t>Applying an </a:t>
            </a:r>
            <a:r>
              <a:rPr lang="en-GB" dirty="0" err="1" smtClean="0"/>
              <a:t>r.f</a:t>
            </a:r>
            <a:r>
              <a:rPr lang="en-GB" dirty="0" smtClean="0"/>
              <a:t>. pulse at the </a:t>
            </a:r>
            <a:br>
              <a:rPr lang="en-GB" dirty="0" smtClean="0"/>
            </a:br>
            <a:r>
              <a:rPr lang="en-GB" dirty="0" smtClean="0"/>
              <a:t>appropriate frequency causes 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i="1" dirty="0" smtClean="0"/>
              <a:t>bulk magnetisation vector </a:t>
            </a:r>
            <a:br>
              <a:rPr lang="en-GB" i="1" dirty="0" smtClean="0"/>
            </a:br>
            <a:r>
              <a:rPr lang="en-GB" dirty="0" smtClean="0"/>
              <a:t>to rotate into the transverse </a:t>
            </a:r>
            <a:br>
              <a:rPr lang="en-GB" dirty="0" smtClean="0"/>
            </a:br>
            <a:r>
              <a:rPr lang="en-GB" dirty="0" smtClean="0"/>
              <a:t>plane – where it can be </a:t>
            </a:r>
            <a:br>
              <a:rPr lang="en-GB" dirty="0" smtClean="0"/>
            </a:br>
            <a:r>
              <a:rPr lang="en-GB" dirty="0" smtClean="0"/>
              <a:t>observed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69" y="2341372"/>
            <a:ext cx="4107656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631968" y="5929858"/>
            <a:ext cx="4442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2.1.-02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>
                <a:ea typeface="Calibri" panose="020F0502020204030204" pitchFamily="34" charset="0"/>
              </a:rPr>
              <a:t>The radiofrequency (</a:t>
            </a:r>
            <a:r>
              <a:rPr lang="en-US" altLang="en-US" sz="1200" dirty="0" err="1">
                <a:ea typeface="Calibri" panose="020F0502020204030204" pitchFamily="34" charset="0"/>
              </a:rPr>
              <a:t>r.f</a:t>
            </a:r>
            <a:r>
              <a:rPr lang="en-US" altLang="en-US" sz="1200" dirty="0">
                <a:ea typeface="Calibri" panose="020F0502020204030204" pitchFamily="34" charset="0"/>
              </a:rPr>
              <a:t>.) pulse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142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tuslab.cs.uwindsor.ca/schurko/nmrcourse/animations/eth_anim/puls_evo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302949"/>
            <a:ext cx="4286250" cy="42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/>
          <a:lstStyle/>
          <a:p>
            <a:r>
              <a:rPr lang="en-GB" dirty="0" smtClean="0"/>
              <a:t>Acquiring an NMR signal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8520" y="1157567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 </a:t>
            </a:r>
            <a:r>
              <a:rPr lang="en-GB" dirty="0" err="1" smtClean="0"/>
              <a:t>r.f</a:t>
            </a:r>
            <a:r>
              <a:rPr lang="en-GB" dirty="0" smtClean="0"/>
              <a:t>. pulse is switched on and the </a:t>
            </a:r>
            <a:r>
              <a:rPr lang="en-GB" i="1" dirty="0" smtClean="0"/>
              <a:t>bulk magnetisation vector </a:t>
            </a:r>
            <a:r>
              <a:rPr lang="en-GB" dirty="0" smtClean="0"/>
              <a:t>is rotated into the transverse plane. 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r.f</a:t>
            </a:r>
            <a:r>
              <a:rPr lang="en-GB" dirty="0" smtClean="0"/>
              <a:t>. pulse is switched off</a:t>
            </a:r>
          </a:p>
          <a:p>
            <a:r>
              <a:rPr lang="en-GB" dirty="0" smtClean="0"/>
              <a:t>The detector is switched on and the </a:t>
            </a:r>
            <a:r>
              <a:rPr lang="en-GB" i="1" dirty="0" smtClean="0"/>
              <a:t>bulk </a:t>
            </a:r>
            <a:br>
              <a:rPr lang="en-GB" i="1" dirty="0" smtClean="0"/>
            </a:br>
            <a:r>
              <a:rPr lang="en-GB" i="1" dirty="0" smtClean="0"/>
              <a:t>magnetisation vector</a:t>
            </a:r>
            <a:r>
              <a:rPr lang="en-GB" dirty="0" smtClean="0"/>
              <a:t> rotates at its </a:t>
            </a:r>
            <a:br>
              <a:rPr lang="en-GB" dirty="0" smtClean="0"/>
            </a:br>
            <a:r>
              <a:rPr lang="en-GB" dirty="0" err="1" smtClean="0"/>
              <a:t>Larmor</a:t>
            </a:r>
            <a:r>
              <a:rPr lang="en-GB" dirty="0" smtClean="0"/>
              <a:t> frequency, inducing a </a:t>
            </a:r>
            <a:br>
              <a:rPr lang="en-GB" dirty="0" smtClean="0"/>
            </a:br>
            <a:r>
              <a:rPr lang="en-GB" dirty="0" smtClean="0"/>
              <a:t>current in the detector </a:t>
            </a:r>
            <a:endParaRPr lang="en-GB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57750" y="5127871"/>
            <a:ext cx="4207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2.0.-01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Trajectory of the bulk </a:t>
            </a:r>
            <a:r>
              <a:rPr lang="en-US" altLang="en-US" sz="1200" dirty="0" err="1"/>
              <a:t>magnetisation</a:t>
            </a:r>
            <a:r>
              <a:rPr lang="en-US" altLang="en-US" sz="1200" dirty="0"/>
              <a:t> in a simple NMR experiment</a:t>
            </a:r>
            <a:br>
              <a:rPr lang="en-US" altLang="en-US" sz="1200" dirty="0"/>
            </a:br>
            <a:r>
              <a:rPr lang="en-US" altLang="en-US" sz="1200" dirty="0"/>
              <a:t>(animated gif)</a:t>
            </a:r>
          </a:p>
        </p:txBody>
      </p:sp>
    </p:spTree>
    <p:extLst>
      <p:ext uri="{BB962C8B-B14F-4D97-AF65-F5344CB8AC3E}">
        <p14:creationId xmlns:p14="http://schemas.microsoft.com/office/powerpoint/2010/main" val="18860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/>
          <a:lstStyle/>
          <a:p>
            <a:r>
              <a:rPr lang="en-GB" dirty="0" smtClean="0"/>
              <a:t> Pulse sequences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740"/>
            <a:ext cx="9144000" cy="3263504"/>
          </a:xfrm>
        </p:spPr>
        <p:txBody>
          <a:bodyPr/>
          <a:lstStyle/>
          <a:p>
            <a:r>
              <a:rPr lang="en-GB" dirty="0" smtClean="0"/>
              <a:t>Pulse sequences in NMR are often represented by drawings</a:t>
            </a:r>
          </a:p>
          <a:p>
            <a:r>
              <a:rPr lang="en-GB" dirty="0" smtClean="0"/>
              <a:t>The x-axis is time, the components in the drawing represent </a:t>
            </a:r>
            <a:r>
              <a:rPr lang="en-GB" dirty="0" err="1" smtClean="0"/>
              <a:t>rf</a:t>
            </a:r>
            <a:r>
              <a:rPr lang="en-GB" dirty="0" smtClean="0"/>
              <a:t> pulses, delays, acquisition, etc.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1" y="4883419"/>
            <a:ext cx="2507373" cy="112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30141" y="6003822"/>
            <a:ext cx="6000750" cy="27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100" b="1" dirty="0"/>
              <a:t>Figure </a:t>
            </a:r>
            <a:r>
              <a:rPr lang="en-US" altLang="en-US" sz="1100" b="1" dirty="0" smtClean="0"/>
              <a:t>2.1.02</a:t>
            </a:r>
            <a:r>
              <a:rPr lang="en-US" altLang="en-US" sz="1100" dirty="0" smtClean="0"/>
              <a:t> </a:t>
            </a:r>
            <a:r>
              <a:rPr lang="en-US" altLang="en-US" sz="1100" dirty="0"/>
              <a:t>The inversion recovery sequence.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23" y="3788091"/>
            <a:ext cx="2930677" cy="95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56023" y="4935440"/>
            <a:ext cx="3575494" cy="27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100" b="1" dirty="0"/>
              <a:t>Figure </a:t>
            </a:r>
            <a:r>
              <a:rPr lang="en-US" altLang="en-US" sz="1100" b="1" dirty="0" smtClean="0"/>
              <a:t>2.1.03</a:t>
            </a:r>
            <a:r>
              <a:rPr lang="en-US" altLang="en-US" sz="1100" dirty="0" smtClean="0">
                <a:ea typeface="Calibri" panose="020F0502020204030204" pitchFamily="34" charset="0"/>
              </a:rPr>
              <a:t> </a:t>
            </a:r>
            <a:r>
              <a:rPr lang="en-US" altLang="en-US" sz="1100" dirty="0">
                <a:ea typeface="Calibri" panose="020F0502020204030204" pitchFamily="34" charset="0"/>
              </a:rPr>
              <a:t>The spin-echo pulse sequence.</a:t>
            </a:r>
            <a:endParaRPr lang="en-US" altLang="en-US" sz="11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1" y="2757225"/>
            <a:ext cx="2507373" cy="112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524" y="2697774"/>
            <a:ext cx="1242646" cy="705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30141" y="3883833"/>
            <a:ext cx="6000750" cy="5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100" b="1" dirty="0"/>
              <a:t>Figure </a:t>
            </a:r>
            <a:r>
              <a:rPr lang="en-US" altLang="en-US" sz="1100" b="1" dirty="0" smtClean="0"/>
              <a:t>2.1.01</a:t>
            </a:r>
            <a:r>
              <a:rPr lang="en-US" altLang="en-US" sz="1100" dirty="0" smtClean="0"/>
              <a:t> </a:t>
            </a:r>
            <a:r>
              <a:rPr lang="en-US" altLang="en-US" sz="1100" dirty="0"/>
              <a:t>The pulse-acquire sequence.</a:t>
            </a:r>
            <a:endParaRPr lang="en-US" alt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9250"/>
            <a:ext cx="7886700" cy="3263504"/>
          </a:xfrm>
        </p:spPr>
        <p:txBody>
          <a:bodyPr/>
          <a:lstStyle/>
          <a:p>
            <a:r>
              <a:rPr lang="en-GB" dirty="0" smtClean="0"/>
              <a:t>An </a:t>
            </a:r>
            <a:r>
              <a:rPr lang="en-GB" dirty="0" err="1" smtClean="0"/>
              <a:t>rf</a:t>
            </a:r>
            <a:r>
              <a:rPr lang="en-GB" dirty="0" smtClean="0"/>
              <a:t> pulse moves the </a:t>
            </a:r>
            <a:r>
              <a:rPr lang="en-GB" i="1" dirty="0" smtClean="0"/>
              <a:t>bulk magnetisation vector </a:t>
            </a:r>
            <a:r>
              <a:rPr lang="en-GB" dirty="0" smtClean="0"/>
              <a:t>away from thermal equilibrium (+z-axis)</a:t>
            </a:r>
          </a:p>
          <a:p>
            <a:r>
              <a:rPr lang="en-GB" dirty="0" smtClean="0"/>
              <a:t>Recovery of magnetisation along the z-axis is called longitudinal relaxation</a:t>
            </a:r>
          </a:p>
          <a:p>
            <a:r>
              <a:rPr lang="en-GB" dirty="0" smtClean="0"/>
              <a:t>The return to thermal equilibrium follows an exponential trajectory with time constant </a:t>
            </a:r>
            <a:r>
              <a:rPr lang="en-GB" i="1" dirty="0" smtClean="0"/>
              <a:t>T</a:t>
            </a:r>
            <a:r>
              <a:rPr lang="en-GB" i="1" baseline="-25000" dirty="0" smtClean="0"/>
              <a:t>1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80870" y="5723494"/>
            <a:ext cx="2162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2.1.04 </a:t>
            </a:r>
            <a:endParaRPr lang="en-US" altLang="en-US" sz="1200" b="1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dirty="0"/>
              <a:t>Longitudinal relaxation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0" y="4417892"/>
            <a:ext cx="8256791" cy="123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185072" y="6403327"/>
            <a:ext cx="39589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 dirty="0"/>
              <a:t>Longitudinal relaxation is also know as spin-lattice relaxation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Longitudinal relaxation</a:t>
            </a:r>
          </a:p>
        </p:txBody>
      </p:sp>
    </p:spTree>
    <p:extLst>
      <p:ext uri="{BB962C8B-B14F-4D97-AF65-F5344CB8AC3E}">
        <p14:creationId xmlns:p14="http://schemas.microsoft.com/office/powerpoint/2010/main" val="4460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2" y="1773399"/>
            <a:ext cx="4802981" cy="32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13122" y="5097066"/>
            <a:ext cx="600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2.1.05</a:t>
            </a:r>
            <a:endParaRPr lang="en-US" altLang="en-US" sz="12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Longitudinal magnetization build-up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56308" y="5200585"/>
                <a:ext cx="1574726" cy="276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350" i="1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35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GB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0" y="5791113"/>
                <a:ext cx="2098780" cy="405418"/>
              </a:xfrm>
              <a:prstGeom prst="rect">
                <a:avLst/>
              </a:prstGeom>
              <a:blipFill rotWithShape="0">
                <a:blip r:embed="rId3"/>
                <a:stretch>
                  <a:fillRect l="-2029" t="-109091" r="-17971" b="-13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16104" y="1101969"/>
            <a:ext cx="4127896" cy="575603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Each signal has its own </a:t>
            </a:r>
            <a:r>
              <a:rPr lang="en-GB" i="1" dirty="0" smtClean="0"/>
              <a:t>T</a:t>
            </a:r>
            <a:r>
              <a:rPr lang="en-GB" i="1" baseline="-25000" dirty="0" smtClean="0"/>
              <a:t>1</a:t>
            </a:r>
            <a:r>
              <a:rPr lang="en-GB" dirty="0" smtClean="0"/>
              <a:t>, and it is dependent on magnetic field strength</a:t>
            </a:r>
          </a:p>
          <a:p>
            <a:r>
              <a:rPr lang="en-GB" dirty="0" smtClean="0"/>
              <a:t>When a sample is placed into a magnetic field it takes some time for the </a:t>
            </a:r>
            <a:r>
              <a:rPr lang="en-GB" i="1" dirty="0" smtClean="0"/>
              <a:t>bulk magnetisation vector</a:t>
            </a:r>
            <a:r>
              <a:rPr lang="en-GB" dirty="0" smtClean="0"/>
              <a:t> to form </a:t>
            </a:r>
          </a:p>
          <a:p>
            <a:r>
              <a:rPr lang="en-GB" dirty="0" smtClean="0"/>
              <a:t>the time required to reach thermal equilibrium is at least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5 x </a:t>
            </a:r>
            <a:r>
              <a:rPr lang="en-GB" i="1" dirty="0" smtClean="0"/>
              <a:t>T</a:t>
            </a:r>
            <a:r>
              <a:rPr lang="en-GB" i="1" baseline="-25000" dirty="0" smtClean="0"/>
              <a:t>1</a:t>
            </a:r>
          </a:p>
          <a:p>
            <a:r>
              <a:rPr lang="en-GB" dirty="0" smtClean="0"/>
              <a:t>For quantitative NMR we must wait </a:t>
            </a:r>
            <a:r>
              <a:rPr lang="en-GB" dirty="0"/>
              <a:t>at least </a:t>
            </a:r>
            <a:r>
              <a:rPr lang="en-GB" dirty="0" smtClean="0"/>
              <a:t>5 </a:t>
            </a:r>
            <a:r>
              <a:rPr lang="en-GB" dirty="0"/>
              <a:t>x </a:t>
            </a:r>
            <a:r>
              <a:rPr lang="en-GB" i="1" dirty="0" smtClean="0"/>
              <a:t>T</a:t>
            </a:r>
            <a:r>
              <a:rPr lang="en-GB" i="1" baseline="-25000" dirty="0" smtClean="0"/>
              <a:t>1</a:t>
            </a:r>
            <a:r>
              <a:rPr lang="en-GB" dirty="0" smtClean="0"/>
              <a:t> between </a:t>
            </a:r>
            <a:r>
              <a:rPr lang="en-GB" dirty="0" err="1" smtClean="0"/>
              <a:t>rf</a:t>
            </a:r>
            <a:r>
              <a:rPr lang="en-GB" dirty="0" smtClean="0"/>
              <a:t> excitation pulses</a:t>
            </a:r>
            <a:endParaRPr lang="en-GB" dirty="0"/>
          </a:p>
          <a:p>
            <a:endParaRPr lang="en-GB" baseline="-250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Longitudinal relaxation</a:t>
            </a:r>
          </a:p>
        </p:txBody>
      </p:sp>
    </p:spTree>
    <p:extLst>
      <p:ext uri="{BB962C8B-B14F-4D97-AF65-F5344CB8AC3E}">
        <p14:creationId xmlns:p14="http://schemas.microsoft.com/office/powerpoint/2010/main" val="403600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1175404"/>
            <a:ext cx="9144000" cy="5682596"/>
          </a:xfrm>
        </p:spPr>
        <p:txBody>
          <a:bodyPr>
            <a:normAutofit/>
          </a:bodyPr>
          <a:lstStyle/>
          <a:p>
            <a:r>
              <a:rPr lang="en-GB" dirty="0" smtClean="0"/>
              <a:t>In NMR we typically combine the results from many experiments to improve the signal-to-noise ratio of a spectrum</a:t>
            </a:r>
          </a:p>
          <a:p>
            <a:r>
              <a:rPr lang="en-GB" dirty="0" smtClean="0"/>
              <a:t>If an NMR experiment is run with a very fast repetition rate – where the </a:t>
            </a:r>
            <a:r>
              <a:rPr lang="en-GB" dirty="0"/>
              <a:t>90</a:t>
            </a:r>
            <a:r>
              <a:rPr lang="en-GB" dirty="0">
                <a:latin typeface="Calibri Light" panose="020F0302020204030204" pitchFamily="34" charset="0"/>
              </a:rPr>
              <a:t>°</a:t>
            </a:r>
            <a:r>
              <a:rPr lang="en-GB" dirty="0"/>
              <a:t> </a:t>
            </a:r>
            <a:r>
              <a:rPr lang="en-GB" dirty="0" smtClean="0"/>
              <a:t>excitation pulses in sequential experiments are  &lt;&lt; 5 x </a:t>
            </a:r>
            <a:r>
              <a:rPr lang="en-GB" i="1" dirty="0" smtClean="0"/>
              <a:t>T</a:t>
            </a:r>
            <a:r>
              <a:rPr lang="en-GB" i="1" baseline="-25000" dirty="0" smtClean="0"/>
              <a:t>1</a:t>
            </a:r>
            <a:r>
              <a:rPr lang="en-GB" dirty="0" smtClean="0"/>
              <a:t>  apart – the magnetisation does not return to equilibrium. </a:t>
            </a:r>
            <a:endParaRPr lang="en-GB" baseline="-25000" dirty="0"/>
          </a:p>
          <a:p>
            <a:r>
              <a:rPr lang="en-GB" dirty="0" smtClean="0"/>
              <a:t>The result is a reduction in signal intensity as the signals cancel or become ‘</a:t>
            </a:r>
            <a:r>
              <a:rPr lang="en-GB" i="1" dirty="0" smtClean="0"/>
              <a:t>saturated’</a:t>
            </a:r>
          </a:p>
          <a:p>
            <a:r>
              <a:rPr lang="en-GB" dirty="0" smtClean="0"/>
              <a:t>The two most common ways to prevent saturation are to increase the time between repetitions or to use a lower flip angle pulse, resulting in a longer total acquisition time, or a lower signal-to-noise ratio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8123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> </a:t>
            </a:r>
            <a:r>
              <a:rPr lang="en-GB" dirty="0"/>
              <a:t>Signal saturation</a:t>
            </a:r>
          </a:p>
        </p:txBody>
      </p:sp>
    </p:spTree>
    <p:extLst>
      <p:ext uri="{BB962C8B-B14F-4D97-AF65-F5344CB8AC3E}">
        <p14:creationId xmlns:p14="http://schemas.microsoft.com/office/powerpoint/2010/main" val="95325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3572"/>
            <a:ext cx="8260862" cy="12227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 smtClean="0"/>
              <a:t>What happens if we pulse too rapidly?</a:t>
            </a:r>
            <a:endParaRPr lang="en-GB" sz="33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517822"/>
            <a:ext cx="61118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7200" y="5943600"/>
            <a:ext cx="8001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200" b="1" dirty="0"/>
              <a:t>Figure </a:t>
            </a:r>
            <a:r>
              <a:rPr lang="en-US" altLang="en-US" sz="1200" b="1" dirty="0" smtClean="0"/>
              <a:t>2.1.09  </a:t>
            </a:r>
            <a:r>
              <a:rPr lang="en-US" alt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Carbon-13 spectra of camphor 4.1.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2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1252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Theme</vt:lpstr>
      <vt:lpstr>Relaxation, quantification, sensitivity,  and signal averaging</vt:lpstr>
      <vt:lpstr>Bulk Magnetisation</vt:lpstr>
      <vt:lpstr>Radiofrequency (r.f.) Pulses</vt:lpstr>
      <vt:lpstr>Acquiring an NMR signal</vt:lpstr>
      <vt:lpstr> Pulse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Relaxation, quantification, sensitivity,  and signal averaging</vt:lpstr>
    </vt:vector>
  </TitlesOfParts>
  <Company>University of Manchester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Magnetism  and NMR Spectroscopy</dc:title>
  <dc:creator>mbdssra2</dc:creator>
  <cp:lastModifiedBy>mbdssra2</cp:lastModifiedBy>
  <cp:revision>46</cp:revision>
  <dcterms:created xsi:type="dcterms:W3CDTF">2017-01-17T11:15:47Z</dcterms:created>
  <dcterms:modified xsi:type="dcterms:W3CDTF">2017-02-15T11:53:36Z</dcterms:modified>
</cp:coreProperties>
</file>