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67" r:id="rId5"/>
    <p:sldId id="274" r:id="rId6"/>
    <p:sldId id="270" r:id="rId7"/>
    <p:sldId id="275" r:id="rId8"/>
    <p:sldId id="271" r:id="rId9"/>
    <p:sldId id="269" r:id="rId10"/>
    <p:sldId id="260" r:id="rId11"/>
    <p:sldId id="264" r:id="rId12"/>
    <p:sldId id="261" r:id="rId13"/>
    <p:sldId id="263" r:id="rId14"/>
    <p:sldId id="265" r:id="rId15"/>
    <p:sldId id="266" r:id="rId16"/>
    <p:sldId id="268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122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52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08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42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29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60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42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3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8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35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30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0ECD5-A4B0-42D4-B468-DC6A3605B70B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F8F14-E647-4AFF-8EBA-607D9620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6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983302"/>
          </a:xfrm>
        </p:spPr>
        <p:txBody>
          <a:bodyPr>
            <a:normAutofit/>
          </a:bodyPr>
          <a:lstStyle/>
          <a:p>
            <a:r>
              <a:rPr lang="en-GB" dirty="0" smtClean="0"/>
              <a:t>Chemical Shift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827" y="3602038"/>
            <a:ext cx="7216346" cy="1655762"/>
          </a:xfrm>
        </p:spPr>
        <p:txBody>
          <a:bodyPr/>
          <a:lstStyle/>
          <a:p>
            <a:r>
              <a:rPr lang="en-GB" dirty="0" smtClean="0"/>
              <a:t>Nuclear Magnetic Resonance – Theory and Techniques</a:t>
            </a:r>
          </a:p>
          <a:p>
            <a:r>
              <a:rPr lang="en-GB" dirty="0" smtClean="0"/>
              <a:t>Ralph W. Adams</a:t>
            </a:r>
          </a:p>
          <a:p>
            <a:r>
              <a:rPr lang="en-GB" dirty="0" smtClean="0"/>
              <a:t>ralph.adams@manchester.ac.uk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8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/>
              <a:t>Aromatics and ring currents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74291"/>
            <a:ext cx="9144000" cy="2483707"/>
          </a:xfrm>
        </p:spPr>
        <p:txBody>
          <a:bodyPr/>
          <a:lstStyle/>
          <a:p>
            <a:r>
              <a:rPr lang="en-GB" dirty="0" smtClean="0"/>
              <a:t>a</a:t>
            </a:r>
            <a:r>
              <a:rPr lang="en-GB" dirty="0"/>
              <a:t>) </a:t>
            </a:r>
            <a:r>
              <a:rPr lang="en-GB" dirty="0" err="1"/>
              <a:t>cyclohexadiene</a:t>
            </a:r>
            <a:r>
              <a:rPr lang="en-GB" dirty="0"/>
              <a:t> vs </a:t>
            </a:r>
            <a:r>
              <a:rPr lang="en-GB" dirty="0" smtClean="0"/>
              <a:t>benzene – </a:t>
            </a:r>
            <a:r>
              <a:rPr lang="en-GB" dirty="0" err="1" smtClean="0"/>
              <a:t>deshielding</a:t>
            </a:r>
            <a:r>
              <a:rPr lang="en-GB" dirty="0" smtClean="0"/>
              <a:t> occurs once a ring current is set up</a:t>
            </a:r>
          </a:p>
          <a:p>
            <a:r>
              <a:rPr lang="en-GB" dirty="0" smtClean="0"/>
              <a:t>b</a:t>
            </a:r>
            <a:r>
              <a:rPr lang="en-GB" dirty="0"/>
              <a:t>) </a:t>
            </a:r>
            <a:r>
              <a:rPr lang="en-GB" dirty="0" smtClean="0"/>
              <a:t>trans-15,16-dimethyl-15,16-dihydropyrene and (c</a:t>
            </a:r>
            <a:r>
              <a:rPr lang="en-GB" dirty="0"/>
              <a:t>) [18]-</a:t>
            </a:r>
            <a:r>
              <a:rPr lang="en-GB" dirty="0" err="1"/>
              <a:t>annulene</a:t>
            </a:r>
            <a:r>
              <a:rPr lang="en-GB" dirty="0" smtClean="0"/>
              <a:t> – </a:t>
            </a:r>
            <a:r>
              <a:rPr lang="en-GB" baseline="30000" dirty="0" smtClean="0"/>
              <a:t>1</a:t>
            </a:r>
            <a:r>
              <a:rPr lang="en-GB" dirty="0" smtClean="0"/>
              <a:t>H’s on the outside </a:t>
            </a:r>
            <a:r>
              <a:rPr lang="en-GB" dirty="0" err="1" smtClean="0"/>
              <a:t>deshielded</a:t>
            </a:r>
            <a:r>
              <a:rPr lang="en-GB" dirty="0" smtClean="0"/>
              <a:t> and </a:t>
            </a:r>
            <a:r>
              <a:rPr lang="en-GB" baseline="30000" dirty="0"/>
              <a:t>1</a:t>
            </a:r>
            <a:r>
              <a:rPr lang="en-GB" dirty="0"/>
              <a:t>H’s on the </a:t>
            </a:r>
            <a:r>
              <a:rPr lang="en-GB" dirty="0" smtClean="0"/>
              <a:t>inside shielded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04" y="1565190"/>
            <a:ext cx="8802965" cy="239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59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smtClean="0"/>
              <a:t>Solvent and concentration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25563"/>
            <a:ext cx="8696325" cy="5189537"/>
          </a:xfrm>
        </p:spPr>
        <p:txBody>
          <a:bodyPr>
            <a:normAutofit/>
          </a:bodyPr>
          <a:lstStyle/>
          <a:p>
            <a:r>
              <a:rPr lang="en-GB" dirty="0" smtClean="0"/>
              <a:t>Chemical shift is </a:t>
            </a:r>
            <a:r>
              <a:rPr lang="en-GB" dirty="0"/>
              <a:t>not an invariant property of a </a:t>
            </a:r>
            <a:r>
              <a:rPr lang="en-GB" dirty="0" smtClean="0"/>
              <a:t>molecule and will change </a:t>
            </a:r>
            <a:r>
              <a:rPr lang="en-GB" dirty="0"/>
              <a:t>depending </a:t>
            </a:r>
            <a:r>
              <a:rPr lang="en-GB" dirty="0" smtClean="0"/>
              <a:t>on </a:t>
            </a:r>
            <a:r>
              <a:rPr lang="en-GB" dirty="0"/>
              <a:t>molecular environment. </a:t>
            </a:r>
            <a:endParaRPr lang="en-GB" dirty="0" smtClean="0"/>
          </a:p>
          <a:p>
            <a:r>
              <a:rPr lang="en-GB" dirty="0" smtClean="0"/>
              <a:t>Aromatic solvents (e.g. benzene, pyridine) cause chemical shift changes as </a:t>
            </a:r>
            <a:r>
              <a:rPr lang="en-GB" dirty="0"/>
              <a:t>large as </a:t>
            </a:r>
            <a:r>
              <a:rPr lang="en-GB" dirty="0" smtClean="0"/>
              <a:t>0.8 </a:t>
            </a:r>
            <a:r>
              <a:rPr lang="en-GB" dirty="0"/>
              <a:t>ppm </a:t>
            </a:r>
            <a:r>
              <a:rPr lang="en-GB" dirty="0" smtClean="0"/>
              <a:t>compared to chloroform and acetone.</a:t>
            </a:r>
          </a:p>
          <a:p>
            <a:r>
              <a:rPr lang="en-GB" dirty="0" smtClean="0"/>
              <a:t>Chemical shifts </a:t>
            </a:r>
            <a:r>
              <a:rPr lang="en-GB" dirty="0"/>
              <a:t>vary with </a:t>
            </a:r>
            <a:r>
              <a:rPr lang="en-GB" dirty="0" smtClean="0"/>
              <a:t>concentration and will be particularly pronounced if strong intermolecular interactions are likely to occur. OH, NH and aromatics.</a:t>
            </a:r>
          </a:p>
        </p:txBody>
      </p:sp>
    </p:spTree>
    <p:extLst>
      <p:ext uri="{BB962C8B-B14F-4D97-AF65-F5344CB8AC3E}">
        <p14:creationId xmlns:p14="http://schemas.microsoft.com/office/powerpoint/2010/main" val="2522914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/>
              <a:t>Hydrogen bonding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077729"/>
            <a:ext cx="9144000" cy="2780269"/>
          </a:xfrm>
        </p:spPr>
        <p:txBody>
          <a:bodyPr/>
          <a:lstStyle/>
          <a:p>
            <a:r>
              <a:rPr lang="en-GB" dirty="0"/>
              <a:t>Intramolecular hydrogen bonding is particularly effective at increasing chemical </a:t>
            </a:r>
            <a:r>
              <a:rPr lang="en-GB" dirty="0" smtClean="0"/>
              <a:t>shift</a:t>
            </a:r>
          </a:p>
          <a:p>
            <a:r>
              <a:rPr lang="en-GB" dirty="0" smtClean="0"/>
              <a:t>Examples shown are </a:t>
            </a:r>
            <a:r>
              <a:rPr lang="en-GB" dirty="0" err="1" smtClean="0"/>
              <a:t>salicylaldehyde</a:t>
            </a:r>
            <a:r>
              <a:rPr lang="en-GB" dirty="0" smtClean="0"/>
              <a:t> </a:t>
            </a:r>
            <a:r>
              <a:rPr lang="en-GB" dirty="0"/>
              <a:t>and the enol form of </a:t>
            </a:r>
            <a:r>
              <a:rPr lang="en-GB" dirty="0" err="1" smtClean="0"/>
              <a:t>acetylacetone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2" descr="ch02f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740" y="1581332"/>
            <a:ext cx="4086158" cy="169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692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/>
              <a:t>Temperature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80217"/>
            <a:ext cx="9144000" cy="2377781"/>
          </a:xfrm>
        </p:spPr>
        <p:txBody>
          <a:bodyPr>
            <a:normAutofit/>
          </a:bodyPr>
          <a:lstStyle/>
          <a:p>
            <a:r>
              <a:rPr lang="en-GB" dirty="0"/>
              <a:t>Chemical shift is temperature </a:t>
            </a:r>
            <a:r>
              <a:rPr lang="en-GB" dirty="0" smtClean="0"/>
              <a:t>dependent.</a:t>
            </a:r>
          </a:p>
          <a:p>
            <a:r>
              <a:rPr lang="en-GB" dirty="0" smtClean="0"/>
              <a:t>The difference </a:t>
            </a:r>
            <a:r>
              <a:rPr lang="en-GB" dirty="0"/>
              <a:t>between the two </a:t>
            </a:r>
            <a:r>
              <a:rPr lang="en-GB" dirty="0" smtClean="0"/>
              <a:t>chemical shifts in </a:t>
            </a:r>
            <a:r>
              <a:rPr lang="en-GB" dirty="0"/>
              <a:t>the </a:t>
            </a:r>
            <a:r>
              <a:rPr lang="en-GB" baseline="30000" dirty="0"/>
              <a:t>1</a:t>
            </a:r>
            <a:r>
              <a:rPr lang="en-GB" dirty="0"/>
              <a:t>H NMR spectrum </a:t>
            </a:r>
            <a:r>
              <a:rPr lang="en-GB" dirty="0" smtClean="0"/>
              <a:t>of methanol </a:t>
            </a:r>
            <a:r>
              <a:rPr lang="en-GB" dirty="0"/>
              <a:t>has almost linear temperature </a:t>
            </a:r>
            <a:r>
              <a:rPr lang="en-GB" dirty="0" smtClean="0"/>
              <a:t>dependence and can be used to accurately measure temperature.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482" y="200025"/>
            <a:ext cx="5768093" cy="428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047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/>
              <a:t>Isotope shifts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25563"/>
            <a:ext cx="5172075" cy="5532436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vibrational properties of </a:t>
            </a:r>
            <a:r>
              <a:rPr lang="en-GB" dirty="0" smtClean="0"/>
              <a:t>different </a:t>
            </a:r>
            <a:r>
              <a:rPr lang="en-GB" dirty="0" err="1"/>
              <a:t>isotopomers</a:t>
            </a:r>
            <a:r>
              <a:rPr lang="en-GB" dirty="0"/>
              <a:t> (e.g. </a:t>
            </a:r>
            <a:r>
              <a:rPr lang="en-GB" baseline="30000" dirty="0"/>
              <a:t>1</a:t>
            </a:r>
            <a:r>
              <a:rPr lang="en-GB" dirty="0"/>
              <a:t>H vs </a:t>
            </a:r>
            <a:r>
              <a:rPr lang="en-GB" baseline="30000" dirty="0"/>
              <a:t>2</a:t>
            </a:r>
            <a:r>
              <a:rPr lang="en-GB" dirty="0"/>
              <a:t>H) </a:t>
            </a:r>
            <a:r>
              <a:rPr lang="en-GB" dirty="0" smtClean="0"/>
              <a:t>differ, providing different amounts </a:t>
            </a:r>
            <a:r>
              <a:rPr lang="en-GB" dirty="0"/>
              <a:t>of nuclear </a:t>
            </a:r>
            <a:r>
              <a:rPr lang="en-GB" dirty="0" smtClean="0"/>
              <a:t>shielding.</a:t>
            </a:r>
          </a:p>
          <a:p>
            <a:r>
              <a:rPr lang="en-GB" dirty="0" smtClean="0"/>
              <a:t>For </a:t>
            </a:r>
            <a:r>
              <a:rPr lang="en-GB" baseline="30000" dirty="0"/>
              <a:t>1</a:t>
            </a:r>
            <a:r>
              <a:rPr lang="en-GB" dirty="0"/>
              <a:t>H/</a:t>
            </a:r>
            <a:r>
              <a:rPr lang="en-GB" baseline="30000" dirty="0"/>
              <a:t>2</a:t>
            </a:r>
            <a:r>
              <a:rPr lang="en-GB" dirty="0"/>
              <a:t>H exchange the isotope effect is relatively large owing to the large ratio of the isotope masses. </a:t>
            </a:r>
            <a:endParaRPr lang="en-GB" dirty="0" smtClean="0"/>
          </a:p>
          <a:p>
            <a:r>
              <a:rPr lang="en-GB" dirty="0" smtClean="0"/>
              <a:t>Much </a:t>
            </a:r>
            <a:r>
              <a:rPr lang="en-GB" dirty="0"/>
              <a:t>smaller for other nuclei </a:t>
            </a:r>
            <a:endParaRPr lang="en-GB" dirty="0" smtClean="0"/>
          </a:p>
          <a:p>
            <a:r>
              <a:rPr lang="en-GB" dirty="0" smtClean="0"/>
              <a:t>Can be used to </a:t>
            </a:r>
            <a:r>
              <a:rPr lang="en-GB" dirty="0"/>
              <a:t>identify which </a:t>
            </a:r>
            <a:r>
              <a:rPr lang="en-GB" baseline="30000" dirty="0"/>
              <a:t>13</a:t>
            </a:r>
            <a:r>
              <a:rPr lang="en-GB" dirty="0"/>
              <a:t>C in a molecule has Cl </a:t>
            </a:r>
            <a:r>
              <a:rPr lang="en-GB" dirty="0" smtClean="0"/>
              <a:t>attached via observation of </a:t>
            </a:r>
            <a:r>
              <a:rPr lang="en-GB" baseline="30000" dirty="0" smtClean="0"/>
              <a:t>35/37</a:t>
            </a:r>
            <a:r>
              <a:rPr lang="en-GB" dirty="0" smtClean="0"/>
              <a:t>Cl isotope shifts.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075" y="2359442"/>
            <a:ext cx="3838575" cy="2695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7657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baseline="30000" dirty="0" smtClean="0"/>
              <a:t>1</a:t>
            </a:r>
            <a:r>
              <a:rPr lang="en-GB" i="1" dirty="0" smtClean="0"/>
              <a:t>H </a:t>
            </a:r>
            <a:r>
              <a:rPr lang="en-GB" i="1" dirty="0"/>
              <a:t>Chemical </a:t>
            </a:r>
            <a:r>
              <a:rPr lang="en-GB" i="1" dirty="0" smtClean="0"/>
              <a:t>Shifts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9144000" cy="553243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 descr="C:\Users\mbdssra2\AppData\Local\Microsoft\Windows\INetCache\Content.Word\H1-ChemicalShift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60" y="1914525"/>
            <a:ext cx="8950096" cy="41854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767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baseline="30000" dirty="0" smtClean="0"/>
              <a:t>13</a:t>
            </a:r>
            <a:r>
              <a:rPr lang="en-GB" i="1" dirty="0" smtClean="0"/>
              <a:t>C </a:t>
            </a:r>
            <a:r>
              <a:rPr lang="en-GB" i="1" dirty="0"/>
              <a:t>Chemical Shifts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9144000" cy="553243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 descr="C:\Users\mbdssra2\AppData\Local\Microsoft\Windows\INetCache\Content.Word\C13-ChemicalShift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9" y="1914524"/>
            <a:ext cx="9001554" cy="4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2162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983302"/>
          </a:xfrm>
        </p:spPr>
        <p:txBody>
          <a:bodyPr>
            <a:normAutofit/>
          </a:bodyPr>
          <a:lstStyle/>
          <a:p>
            <a:r>
              <a:rPr lang="en-GB" dirty="0" smtClean="0"/>
              <a:t>Chemical Shift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827" y="3602038"/>
            <a:ext cx="7216346" cy="1655762"/>
          </a:xfrm>
        </p:spPr>
        <p:txBody>
          <a:bodyPr/>
          <a:lstStyle/>
          <a:p>
            <a:r>
              <a:rPr lang="en-GB" dirty="0" smtClean="0"/>
              <a:t>Nuclear Magnetic Resonance – Theory and Techniques</a:t>
            </a:r>
          </a:p>
          <a:p>
            <a:r>
              <a:rPr lang="en-GB" dirty="0" smtClean="0"/>
              <a:t>Ralph W. Adams</a:t>
            </a:r>
          </a:p>
          <a:p>
            <a:r>
              <a:rPr lang="en-GB" dirty="0" smtClean="0"/>
              <a:t>ralph.adams@manchester.ac.uk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04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avid K Smith on Twitter: &quot;Chemistry is electrons (Seems I now have quite a lot of space left) (Move along) (Nothing more to see here) https://t.co/7FmrAqL2pS&quot; - Google Chrome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6" t="16336" r="4264" b="2943"/>
          <a:stretch/>
        </p:blipFill>
        <p:spPr>
          <a:xfrm>
            <a:off x="2454876" y="700215"/>
            <a:ext cx="4629664" cy="553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7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Chemical Shift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origin of chemical shift</a:t>
            </a:r>
          </a:p>
          <a:p>
            <a:r>
              <a:rPr lang="en-GB" dirty="0" smtClean="0"/>
              <a:t>Aromatics and </a:t>
            </a:r>
            <a:r>
              <a:rPr lang="en-GB" dirty="0"/>
              <a:t>r</a:t>
            </a:r>
            <a:r>
              <a:rPr lang="en-GB" dirty="0" smtClean="0"/>
              <a:t>ing currents</a:t>
            </a:r>
          </a:p>
          <a:p>
            <a:r>
              <a:rPr lang="en-GB" dirty="0" smtClean="0"/>
              <a:t>Hydrogen bonding</a:t>
            </a:r>
          </a:p>
          <a:p>
            <a:r>
              <a:rPr lang="en-GB" dirty="0" smtClean="0"/>
              <a:t>Temperature and solvent</a:t>
            </a:r>
          </a:p>
          <a:p>
            <a:r>
              <a:rPr lang="en-GB" dirty="0" smtClean="0"/>
              <a:t>Isotope shifts</a:t>
            </a:r>
          </a:p>
          <a:p>
            <a:r>
              <a:rPr lang="en-GB" dirty="0" smtClean="0"/>
              <a:t>Typical values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576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smtClean="0"/>
              <a:t>The </a:t>
            </a:r>
            <a:r>
              <a:rPr lang="en-GB" i="1" dirty="0"/>
              <a:t>origin of chemical shift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7772" y="1325563"/>
            <a:ext cx="4926227" cy="5532436"/>
          </a:xfrm>
        </p:spPr>
        <p:txBody>
          <a:bodyPr/>
          <a:lstStyle/>
          <a:p>
            <a:r>
              <a:rPr lang="en-GB" dirty="0"/>
              <a:t>A magnetic field is generated by the motion of electrons, within their orbitals. </a:t>
            </a:r>
            <a:endParaRPr lang="en-GB" dirty="0" smtClean="0"/>
          </a:p>
          <a:p>
            <a:r>
              <a:rPr lang="en-GB" dirty="0" smtClean="0"/>
              <a:t>Applying </a:t>
            </a:r>
            <a:r>
              <a:rPr lang="en-GB" dirty="0"/>
              <a:t>an external magnetic field B</a:t>
            </a:r>
            <a:r>
              <a:rPr lang="en-GB" baseline="-25000" dirty="0"/>
              <a:t>0</a:t>
            </a:r>
            <a:r>
              <a:rPr lang="en-GB" dirty="0"/>
              <a:t> increases electronic motion producing an extra field B’ which reduces the magnetic field, B, experienced by the nucleus.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60" y="1785251"/>
            <a:ext cx="3709592" cy="418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2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smtClean="0"/>
              <a:t>The </a:t>
            </a:r>
            <a:r>
              <a:rPr lang="en-GB" i="1" dirty="0"/>
              <a:t>origin of chemical shift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7772" y="1325563"/>
            <a:ext cx="4926227" cy="5532436"/>
          </a:xfrm>
        </p:spPr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Larmor</a:t>
            </a:r>
            <a:r>
              <a:rPr lang="en-GB" dirty="0" smtClean="0"/>
              <a:t> </a:t>
            </a:r>
            <a:r>
              <a:rPr lang="en-GB" dirty="0"/>
              <a:t>frequency </a:t>
            </a:r>
            <a:r>
              <a:rPr lang="en-GB" dirty="0" smtClean="0"/>
              <a:t>of a nucleus changes </a:t>
            </a:r>
            <a:r>
              <a:rPr lang="en-GB" dirty="0"/>
              <a:t>as a result of interaction </a:t>
            </a:r>
            <a:r>
              <a:rPr lang="en-GB" dirty="0" smtClean="0"/>
              <a:t>of electrons with </a:t>
            </a:r>
            <a:r>
              <a:rPr lang="en-GB" dirty="0"/>
              <a:t>the magnetic </a:t>
            </a:r>
            <a:r>
              <a:rPr lang="en-GB" dirty="0" smtClean="0"/>
              <a:t>field.</a:t>
            </a:r>
          </a:p>
          <a:p>
            <a:r>
              <a:rPr lang="en-GB" dirty="0" smtClean="0"/>
              <a:t>The nucleus is shielded so the magnetic field experienced by the nucleus, and hence the </a:t>
            </a:r>
            <a:r>
              <a:rPr lang="en-GB" dirty="0" err="1" smtClean="0"/>
              <a:t>Larmor</a:t>
            </a:r>
            <a:r>
              <a:rPr lang="en-GB" dirty="0" smtClean="0"/>
              <a:t> frequency, is reduced in magnitude.</a:t>
            </a:r>
            <a:endParaRPr lang="en-GB" dirty="0"/>
          </a:p>
          <a:p>
            <a:endParaRPr lang="en-GB" dirty="0"/>
          </a:p>
        </p:txBody>
      </p:sp>
      <p:pic>
        <p:nvPicPr>
          <p:cNvPr id="5" name="Picture 4" descr="C:\Users\mbdssra2\AppData\Local\Microsoft\Windows\INetCache\Content.Word\ch02f0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97" y="1325562"/>
            <a:ext cx="3931348" cy="5066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8732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smtClean="0"/>
              <a:t>The independence of chemical </a:t>
            </a:r>
            <a:r>
              <a:rPr lang="en-GB" i="1" dirty="0"/>
              <a:t>shift 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250727" y="2215859"/>
                <a:ext cx="1798698" cy="646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i="1"/>
                        <m:t>δ</m:t>
                      </m:r>
                      <m:r>
                        <m:rPr>
                          <m:nor/>
                        </m:rPr>
                        <a:rPr lang="en-GB"/>
                        <m:t> </m:t>
                      </m:r>
                      <m:r>
                        <m:rPr>
                          <m:nor/>
                        </m:rPr>
                        <a:rPr lang="en-GB" i="1"/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i="1"/>
                            <m:t> 10</m:t>
                          </m:r>
                        </m:e>
                        <m:sup>
                          <m:r>
                            <m:rPr>
                              <m:nor/>
                            </m:rPr>
                            <a:rPr lang="en-GB" i="1"/>
                            <m:t>6</m:t>
                          </m:r>
                        </m:sup>
                      </m:sSup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GB" i="1">
                                  <a:latin typeface="Cambria Math" panose="02040503050406030204" pitchFamily="18" charset="0"/>
                                </a:rPr>
                                <m:t>ν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GB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GB" i="1">
                                  <a:latin typeface="Cambria Math" panose="02040503050406030204" pitchFamily="18" charset="0"/>
                                </a:rPr>
                                <m:t>ν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GB">
                                  <a:latin typeface="Cambria Math" panose="02040503050406030204" pitchFamily="18" charset="0"/>
                                </a:rPr>
                                <m:t>ref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GB" i="1">
                                  <a:latin typeface="Cambria Math" panose="02040503050406030204" pitchFamily="18" charset="0"/>
                                </a:rPr>
                                <m:t>ν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GB">
                                  <a:latin typeface="Cambria Math" panose="02040503050406030204" pitchFamily="18" charset="0"/>
                                </a:rPr>
                                <m:t>ref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727" y="2215859"/>
                <a:ext cx="1798698" cy="64690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179810" y="1325563"/>
            <a:ext cx="4964190" cy="5532436"/>
          </a:xfrm>
        </p:spPr>
        <p:txBody>
          <a:bodyPr>
            <a:normAutofit/>
          </a:bodyPr>
          <a:lstStyle/>
          <a:p>
            <a:r>
              <a:rPr lang="en-GB" sz="2600" dirty="0" smtClean="0"/>
              <a:t>Chemical shift is defined so that signals occur at a value that is independent of magnetic field</a:t>
            </a:r>
          </a:p>
          <a:p>
            <a:r>
              <a:rPr lang="en-GB" sz="2600" dirty="0" smtClean="0"/>
              <a:t>This requires a reference to be used</a:t>
            </a:r>
          </a:p>
          <a:p>
            <a:r>
              <a:rPr lang="en-GB" sz="2600" dirty="0" smtClean="0"/>
              <a:t>The reference is either a real signal (e.g. TMS) or the base frequency of the spectrometer</a:t>
            </a:r>
            <a:endParaRPr lang="en-GB" sz="26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1848" y="4893275"/>
            <a:ext cx="8608542" cy="16352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A signal which occurs at 400,000,400 Hz on a ‘400 MHz’ spectrometer will occur at 600,000,600 Hz on a ‘600 MHz’ spectrometer. </a:t>
            </a:r>
          </a:p>
          <a:p>
            <a:r>
              <a:rPr lang="en-GB" dirty="0" smtClean="0"/>
              <a:t>The chemical shift of the signal is 1 ppm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34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smtClean="0"/>
              <a:t>Chemical </a:t>
            </a:r>
            <a:r>
              <a:rPr lang="en-GB" i="1" dirty="0"/>
              <a:t>shift </a:t>
            </a:r>
            <a:r>
              <a:rPr lang="en-GB" i="1" dirty="0" smtClean="0"/>
              <a:t>and electronegativity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33475" y="1325563"/>
          <a:ext cx="5682456" cy="117833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38123"/>
                <a:gridCol w="709863"/>
                <a:gridCol w="806116"/>
                <a:gridCol w="782053"/>
                <a:gridCol w="673768"/>
                <a:gridCol w="872533"/>
              </a:tblGrid>
              <a:tr h="294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</a:t>
                      </a:r>
                      <a:r>
                        <a:rPr lang="en-GB" sz="1800" baseline="-25000" dirty="0">
                          <a:effectLst/>
                        </a:rPr>
                        <a:t>3</a:t>
                      </a:r>
                      <a:r>
                        <a:rPr lang="en-GB" sz="1800" dirty="0">
                          <a:effectLst/>
                        </a:rPr>
                        <a:t>F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</a:t>
                      </a:r>
                      <a:r>
                        <a:rPr lang="en-GB" sz="1800" baseline="-25000" dirty="0">
                          <a:effectLst/>
                        </a:rPr>
                        <a:t>3</a:t>
                      </a:r>
                      <a:r>
                        <a:rPr lang="en-GB" sz="1800" dirty="0">
                          <a:effectLst/>
                        </a:rPr>
                        <a:t>Cl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</a:t>
                      </a:r>
                      <a:r>
                        <a:rPr lang="en-GB" sz="1800" baseline="-25000" dirty="0">
                          <a:effectLst/>
                        </a:rPr>
                        <a:t>3</a:t>
                      </a:r>
                      <a:r>
                        <a:rPr lang="en-GB" sz="1800" dirty="0">
                          <a:effectLst/>
                        </a:rPr>
                        <a:t>Br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</a:t>
                      </a:r>
                      <a:r>
                        <a:rPr lang="en-GB" sz="1800" baseline="-25000" dirty="0">
                          <a:effectLst/>
                        </a:rPr>
                        <a:t>3</a:t>
                      </a:r>
                      <a:r>
                        <a:rPr lang="en-GB" sz="1800" dirty="0">
                          <a:effectLst/>
                        </a:rPr>
                        <a:t>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CH</a:t>
                      </a:r>
                      <a:r>
                        <a:rPr lang="en-GB" sz="1800" baseline="-25000" dirty="0">
                          <a:effectLst/>
                        </a:rPr>
                        <a:t>3</a:t>
                      </a:r>
                      <a:r>
                        <a:rPr lang="en-GB" sz="1800" dirty="0">
                          <a:effectLst/>
                        </a:rPr>
                        <a:t>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</a:tr>
              <a:tr h="294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δ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4.13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2.84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2.45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1.98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0.13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</a:tr>
              <a:tr h="5891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Electronegativity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4.0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3.0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2.8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2.5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2.1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23" marR="113523" marT="0" marB="0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0" y="2364259"/>
            <a:ext cx="9144000" cy="4493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Chemical </a:t>
            </a:r>
            <a:r>
              <a:rPr lang="en-GB" dirty="0"/>
              <a:t>shift values scale with electronegativity as can be observed for the halogen-substituted analogues of methane. </a:t>
            </a:r>
            <a:endParaRPr lang="en-GB" dirty="0" smtClean="0"/>
          </a:p>
          <a:p>
            <a:r>
              <a:rPr lang="en-GB" dirty="0" smtClean="0"/>
              <a:t>Both </a:t>
            </a:r>
            <a:r>
              <a:rPr lang="en-GB" dirty="0"/>
              <a:t>inductive and mesomeric effects </a:t>
            </a:r>
            <a:r>
              <a:rPr lang="en-GB" dirty="0" smtClean="0"/>
              <a:t>are important for chemical shift</a:t>
            </a:r>
          </a:p>
          <a:p>
            <a:r>
              <a:rPr lang="en-GB" dirty="0" smtClean="0"/>
              <a:t>OR </a:t>
            </a:r>
            <a:r>
              <a:rPr lang="en-GB" dirty="0"/>
              <a:t>groups withdraw electrons </a:t>
            </a:r>
            <a:r>
              <a:rPr lang="en-GB" dirty="0" smtClean="0"/>
              <a:t>inductively to reduce electron density but donate electrons through mesomeric effects to increase electron density.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2106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 err="1" smtClean="0"/>
              <a:t>Mesomerics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810" y="1325563"/>
            <a:ext cx="4964190" cy="5532436"/>
          </a:xfrm>
        </p:spPr>
        <p:txBody>
          <a:bodyPr>
            <a:normAutofit/>
          </a:bodyPr>
          <a:lstStyle/>
          <a:p>
            <a:r>
              <a:rPr lang="en-GB" dirty="0"/>
              <a:t>The chemical shifts of the </a:t>
            </a:r>
            <a:r>
              <a:rPr lang="en-GB" baseline="30000" dirty="0"/>
              <a:t>1</a:t>
            </a:r>
            <a:r>
              <a:rPr lang="en-GB" dirty="0"/>
              <a:t>H signals from nitrobenzene are shifted to a higher frequency </a:t>
            </a:r>
            <a:r>
              <a:rPr lang="en-GB" dirty="0" smtClean="0"/>
              <a:t>relative </a:t>
            </a:r>
            <a:r>
              <a:rPr lang="en-GB" dirty="0"/>
              <a:t>to the </a:t>
            </a:r>
            <a:r>
              <a:rPr lang="en-GB" baseline="30000" dirty="0"/>
              <a:t>1</a:t>
            </a:r>
            <a:r>
              <a:rPr lang="en-GB" dirty="0"/>
              <a:t>H signals from benzene. </a:t>
            </a:r>
            <a:endParaRPr lang="en-GB" dirty="0" smtClean="0"/>
          </a:p>
          <a:p>
            <a:r>
              <a:rPr lang="en-GB" dirty="0" smtClean="0"/>
              <a:t>Electron </a:t>
            </a:r>
            <a:r>
              <a:rPr lang="en-GB" dirty="0"/>
              <a:t>withdrawing mesomeric effects of the nitro </a:t>
            </a:r>
            <a:r>
              <a:rPr lang="en-GB" dirty="0" smtClean="0"/>
              <a:t>group</a:t>
            </a:r>
          </a:p>
          <a:p>
            <a:r>
              <a:rPr lang="en-GB" dirty="0" smtClean="0"/>
              <a:t>Opposite occurs </a:t>
            </a:r>
            <a:r>
              <a:rPr lang="en-GB" dirty="0"/>
              <a:t>for aniline where the </a:t>
            </a:r>
            <a:r>
              <a:rPr lang="en-GB" dirty="0" smtClean="0"/>
              <a:t>amine lone </a:t>
            </a:r>
            <a:r>
              <a:rPr lang="en-GB" dirty="0"/>
              <a:t>pair donates electron density into the π–bonds of the aniline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9" y="1325563"/>
            <a:ext cx="3746672" cy="519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4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25562"/>
          </a:xfrm>
        </p:spPr>
        <p:txBody>
          <a:bodyPr/>
          <a:lstStyle/>
          <a:p>
            <a:r>
              <a:rPr lang="en-GB" i="1" dirty="0"/>
              <a:t>Aromatics and ring currents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548" y="1325563"/>
            <a:ext cx="5556452" cy="5532436"/>
          </a:xfrm>
        </p:spPr>
        <p:txBody>
          <a:bodyPr/>
          <a:lstStyle/>
          <a:p>
            <a:r>
              <a:rPr lang="en-GB" dirty="0" smtClean="0"/>
              <a:t>T</a:t>
            </a:r>
            <a:r>
              <a:rPr lang="en-GB" dirty="0"/>
              <a:t>he electronic structure in aromatic molecules is such that electrons can circulate in a way that will generate a current around the ring(s). </a:t>
            </a:r>
            <a:endParaRPr lang="en-GB" dirty="0" smtClean="0"/>
          </a:p>
          <a:p>
            <a:r>
              <a:rPr lang="en-GB" dirty="0" smtClean="0"/>
              <a:t>Unlike </a:t>
            </a:r>
            <a:r>
              <a:rPr lang="en-GB" dirty="0"/>
              <a:t>the motion of electrons close to each nucleus, these ring currents </a:t>
            </a:r>
            <a:r>
              <a:rPr lang="en-GB" dirty="0" err="1"/>
              <a:t>deshield</a:t>
            </a:r>
            <a:r>
              <a:rPr lang="en-GB" dirty="0"/>
              <a:t> nuclei by contributing positively to the magnetic field experienced by nuclei outside the ring. </a:t>
            </a:r>
          </a:p>
          <a:p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52" y="1325563"/>
            <a:ext cx="2937844" cy="500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5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651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Chemical Shift</vt:lpstr>
      <vt:lpstr>PowerPoint Presentation</vt:lpstr>
      <vt:lpstr>Chemical Shift</vt:lpstr>
      <vt:lpstr>The origin of chemical shift </vt:lpstr>
      <vt:lpstr>The origin of chemical shift </vt:lpstr>
      <vt:lpstr>The independence of chemical shift </vt:lpstr>
      <vt:lpstr>Chemical shift and electronegativity</vt:lpstr>
      <vt:lpstr>Mesomerics</vt:lpstr>
      <vt:lpstr>Aromatics and ring currents </vt:lpstr>
      <vt:lpstr>Aromatics and ring currents </vt:lpstr>
      <vt:lpstr>Solvent and concentration </vt:lpstr>
      <vt:lpstr>Hydrogen bonding </vt:lpstr>
      <vt:lpstr>Temperature </vt:lpstr>
      <vt:lpstr>Isotope shifts </vt:lpstr>
      <vt:lpstr>1H Chemical Shifts</vt:lpstr>
      <vt:lpstr>13C Chemical Shifts </vt:lpstr>
      <vt:lpstr>Chemical Shift</vt:lpstr>
    </vt:vector>
  </TitlesOfParts>
  <Company>University of Manchester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Nuclear Magnetism  and NMR Spectroscopy</dc:title>
  <dc:creator>mbdssra2</dc:creator>
  <cp:lastModifiedBy>mbdssra2</cp:lastModifiedBy>
  <cp:revision>45</cp:revision>
  <dcterms:created xsi:type="dcterms:W3CDTF">2017-01-17T11:15:47Z</dcterms:created>
  <dcterms:modified xsi:type="dcterms:W3CDTF">2017-01-23T17:16:12Z</dcterms:modified>
</cp:coreProperties>
</file>