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7" r:id="rId4"/>
    <p:sldId id="270" r:id="rId5"/>
    <p:sldId id="258" r:id="rId6"/>
    <p:sldId id="274" r:id="rId7"/>
    <p:sldId id="264" r:id="rId8"/>
    <p:sldId id="259" r:id="rId9"/>
    <p:sldId id="267" r:id="rId10"/>
    <p:sldId id="269" r:id="rId11"/>
    <p:sldId id="268" r:id="rId12"/>
    <p:sldId id="273" r:id="rId13"/>
    <p:sldId id="261" r:id="rId14"/>
    <p:sldId id="272" r:id="rId15"/>
    <p:sldId id="271" r:id="rId16"/>
    <p:sldId id="262" r:id="rId17"/>
    <p:sldId id="27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4" d="100"/>
          <a:sy n="74" d="100"/>
        </p:scale>
        <p:origin x="147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0ECD5-A4B0-42D4-B468-DC6A3605B70B}" type="datetimeFigureOut">
              <a:rPr lang="en-GB" smtClean="0"/>
              <a:t>23/01/2017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F8F14-E647-4AFF-8EBA-607D962067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6528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0ECD5-A4B0-42D4-B468-DC6A3605B70B}" type="datetimeFigureOut">
              <a:rPr lang="en-GB" smtClean="0"/>
              <a:t>23/01/2017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F8F14-E647-4AFF-8EBA-607D962067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5084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0ECD5-A4B0-42D4-B468-DC6A3605B70B}" type="datetimeFigureOut">
              <a:rPr lang="en-GB" smtClean="0"/>
              <a:t>23/01/2017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F8F14-E647-4AFF-8EBA-607D962067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758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0ECD5-A4B0-42D4-B468-DC6A3605B70B}" type="datetimeFigureOut">
              <a:rPr lang="en-GB" smtClean="0"/>
              <a:t>23/01/2017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F8F14-E647-4AFF-8EBA-607D962067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428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0ECD5-A4B0-42D4-B468-DC6A3605B70B}" type="datetimeFigureOut">
              <a:rPr lang="en-GB" smtClean="0"/>
              <a:t>23/01/2017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F8F14-E647-4AFF-8EBA-607D962067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5298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0ECD5-A4B0-42D4-B468-DC6A3605B70B}" type="datetimeFigureOut">
              <a:rPr lang="en-GB" smtClean="0"/>
              <a:t>23/01/2017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F8F14-E647-4AFF-8EBA-607D962067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608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0ECD5-A4B0-42D4-B468-DC6A3605B70B}" type="datetimeFigureOut">
              <a:rPr lang="en-GB" smtClean="0"/>
              <a:t>23/01/2017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F8F14-E647-4AFF-8EBA-607D962067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4420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0ECD5-A4B0-42D4-B468-DC6A3605B70B}" type="datetimeFigureOut">
              <a:rPr lang="en-GB" smtClean="0"/>
              <a:t>23/01/2017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F8F14-E647-4AFF-8EBA-607D962067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935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0ECD5-A4B0-42D4-B468-DC6A3605B70B}" type="datetimeFigureOut">
              <a:rPr lang="en-GB" smtClean="0"/>
              <a:t>23/01/2017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F8F14-E647-4AFF-8EBA-607D962067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6887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0ECD5-A4B0-42D4-B468-DC6A3605B70B}" type="datetimeFigureOut">
              <a:rPr lang="en-GB" smtClean="0"/>
              <a:t>23/01/2017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F8F14-E647-4AFF-8EBA-607D962067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7359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0ECD5-A4B0-42D4-B468-DC6A3605B70B}" type="datetimeFigureOut">
              <a:rPr lang="en-GB" smtClean="0"/>
              <a:t>23/01/2017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F8F14-E647-4AFF-8EBA-607D962067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3305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0ECD5-A4B0-42D4-B468-DC6A3605B70B}" type="datetimeFigureOut">
              <a:rPr lang="en-GB" smtClean="0"/>
              <a:t>23/01/2017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F8F14-E647-4AFF-8EBA-607D962067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3562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7aRKAXD4dAg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g4Fnag4V-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983302"/>
          </a:xfrm>
        </p:spPr>
        <p:txBody>
          <a:bodyPr>
            <a:normAutofit/>
          </a:bodyPr>
          <a:lstStyle/>
          <a:p>
            <a:r>
              <a:rPr lang="en-GB" dirty="0" smtClean="0"/>
              <a:t>Nuclear Magnetism </a:t>
            </a:r>
            <a:br>
              <a:rPr lang="en-GB" dirty="0" smtClean="0"/>
            </a:br>
            <a:r>
              <a:rPr lang="en-GB" dirty="0" smtClean="0"/>
              <a:t>and NMR Spectroscopy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3827" y="3602038"/>
            <a:ext cx="7216346" cy="1655762"/>
          </a:xfrm>
        </p:spPr>
        <p:txBody>
          <a:bodyPr/>
          <a:lstStyle/>
          <a:p>
            <a:r>
              <a:rPr lang="en-GB" dirty="0" smtClean="0"/>
              <a:t>Nuclear Magnetic Resonance – Theory and Techniques</a:t>
            </a:r>
          </a:p>
          <a:p>
            <a:r>
              <a:rPr lang="en-GB" dirty="0" smtClean="0"/>
              <a:t>Ralph W. Adams</a:t>
            </a:r>
          </a:p>
          <a:p>
            <a:r>
              <a:rPr lang="en-GB" dirty="0" smtClean="0"/>
              <a:t>ralph.adams@manchester.ac.uk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486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Energy levels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0" y="1165908"/>
            <a:ext cx="9144000" cy="5692091"/>
          </a:xfrm>
        </p:spPr>
        <p:txBody>
          <a:bodyPr>
            <a:normAutofit/>
          </a:bodyPr>
          <a:lstStyle/>
          <a:p>
            <a:r>
              <a:rPr lang="en-GB" sz="2400" dirty="0" smtClean="0"/>
              <a:t>For strong magnetic fields the spins are quantized along the axis of the magnetic field.</a:t>
            </a:r>
          </a:p>
          <a:p>
            <a:r>
              <a:rPr lang="en-GB" sz="2400" dirty="0" smtClean="0"/>
              <a:t>The energy </a:t>
            </a:r>
            <a:r>
              <a:rPr lang="en-GB" sz="2400" i="1" dirty="0"/>
              <a:t>E</a:t>
            </a:r>
            <a:r>
              <a:rPr lang="en-GB" sz="2400" dirty="0"/>
              <a:t> </a:t>
            </a:r>
            <a:r>
              <a:rPr lang="en-GB" sz="2400" dirty="0" smtClean="0"/>
              <a:t>of a spin is the product of the z-component of the magnetic moment </a:t>
            </a:r>
            <a:r>
              <a:rPr lang="en-GB" sz="2400" i="1" dirty="0" smtClean="0"/>
              <a:t>µ</a:t>
            </a:r>
            <a:r>
              <a:rPr lang="en-GB" sz="2400" i="1" baseline="-25000" dirty="0" smtClean="0"/>
              <a:t>z </a:t>
            </a:r>
            <a:r>
              <a:rPr lang="en-GB" sz="2400" dirty="0" smtClean="0"/>
              <a:t>and the magnetic field</a:t>
            </a:r>
            <a:r>
              <a:rPr lang="en-GB" sz="2400" i="1" dirty="0" smtClean="0"/>
              <a:t> B.</a:t>
            </a:r>
          </a:p>
          <a:p>
            <a:r>
              <a:rPr lang="en-GB" sz="2400" i="1" dirty="0" smtClean="0"/>
              <a:t>µ</a:t>
            </a:r>
            <a:r>
              <a:rPr lang="en-GB" sz="2400" i="1" baseline="-25000" dirty="0" smtClean="0"/>
              <a:t>z</a:t>
            </a:r>
            <a:r>
              <a:rPr lang="en-GB" sz="2400" b="1" i="1" dirty="0" smtClean="0"/>
              <a:t> </a:t>
            </a:r>
            <a:r>
              <a:rPr lang="en-GB" sz="2400" b="1" dirty="0"/>
              <a:t>=</a:t>
            </a:r>
            <a:r>
              <a:rPr lang="en-GB" sz="2400" b="1" i="1" dirty="0"/>
              <a:t> </a:t>
            </a:r>
            <a:r>
              <a:rPr lang="en-GB" sz="2400" i="1" dirty="0"/>
              <a:t>γ </a:t>
            </a:r>
            <a:r>
              <a:rPr lang="en-GB" sz="2400" i="1" dirty="0" err="1"/>
              <a:t>I</a:t>
            </a:r>
            <a:r>
              <a:rPr lang="en-GB" sz="2400" i="1" baseline="-25000" dirty="0" err="1"/>
              <a:t>z</a:t>
            </a:r>
            <a:r>
              <a:rPr lang="en-GB" sz="2400" dirty="0"/>
              <a:t> =</a:t>
            </a:r>
            <a:r>
              <a:rPr lang="en-GB" sz="2400" i="1" dirty="0"/>
              <a:t> γ</a:t>
            </a:r>
            <a:r>
              <a:rPr lang="en-GB" sz="2400" dirty="0"/>
              <a:t> </a:t>
            </a:r>
            <a:r>
              <a:rPr lang="en-GB" sz="2400" i="1" dirty="0"/>
              <a:t>m </a:t>
            </a:r>
            <a:r>
              <a:rPr lang="en-GB" sz="2400" i="1" dirty="0" smtClean="0"/>
              <a:t>ħ</a:t>
            </a:r>
          </a:p>
          <a:p>
            <a:r>
              <a:rPr lang="en-GB" sz="2400" i="1" dirty="0" smtClean="0"/>
              <a:t>E</a:t>
            </a:r>
            <a:r>
              <a:rPr lang="en-GB" sz="2400" dirty="0" smtClean="0"/>
              <a:t> </a:t>
            </a:r>
            <a:r>
              <a:rPr lang="en-GB" sz="2400" dirty="0"/>
              <a:t>= - </a:t>
            </a:r>
            <a:r>
              <a:rPr lang="en-GB" sz="2400" i="1" dirty="0"/>
              <a:t>γ m ħ B</a:t>
            </a:r>
            <a:r>
              <a:rPr lang="en-GB" sz="2400" i="1" dirty="0" smtClean="0"/>
              <a:t>.</a:t>
            </a:r>
          </a:p>
          <a:p>
            <a:endParaRPr lang="en-GB" sz="2400" i="1" dirty="0"/>
          </a:p>
          <a:p>
            <a:endParaRPr lang="en-GB" sz="2400" i="1" dirty="0" smtClean="0"/>
          </a:p>
          <a:p>
            <a:endParaRPr lang="en-GB" sz="2400" i="1" dirty="0"/>
          </a:p>
          <a:p>
            <a:endParaRPr lang="en-GB" sz="2400" i="1" dirty="0" smtClean="0"/>
          </a:p>
          <a:p>
            <a:endParaRPr lang="en-GB" sz="2400" i="1" dirty="0"/>
          </a:p>
          <a:p>
            <a:pPr marL="0" indent="0">
              <a:buNone/>
            </a:pPr>
            <a:endParaRPr lang="en-GB" sz="2400" i="1" dirty="0"/>
          </a:p>
          <a:p>
            <a:pPr marL="0" indent="0">
              <a:buNone/>
            </a:pPr>
            <a:r>
              <a:rPr lang="en-GB" sz="2400" dirty="0" smtClean="0"/>
              <a:t>Label the figure to give the energy for each value of </a:t>
            </a:r>
            <a:r>
              <a:rPr lang="en-GB" sz="2400" i="1" dirty="0" smtClean="0"/>
              <a:t>m </a:t>
            </a:r>
            <a:r>
              <a:rPr lang="en-GB" sz="2400" dirty="0" smtClean="0"/>
              <a:t>for</a:t>
            </a:r>
            <a:r>
              <a:rPr lang="en-GB" sz="2400" i="1" dirty="0" smtClean="0"/>
              <a:t> I = 1</a:t>
            </a:r>
            <a:endParaRPr lang="en-GB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08" y="3759401"/>
            <a:ext cx="7720013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75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/>
          <a:lstStyle/>
          <a:p>
            <a:r>
              <a:rPr lang="en-GB" dirty="0" smtClean="0"/>
              <a:t>A common misconception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052481"/>
            <a:ext cx="3512100" cy="33271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0029" y="1325563"/>
            <a:ext cx="3203582" cy="1917605"/>
          </a:xfrm>
          <a:prstGeom prst="rect">
            <a:avLst/>
          </a:prstGeom>
        </p:spPr>
      </p:pic>
      <p:pic>
        <p:nvPicPr>
          <p:cNvPr id="6146" name="Picture 2" descr="Image result for electromagnetic nmr frequenc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154072"/>
            <a:ext cx="3162300" cy="177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80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/>
          <a:lstStyle/>
          <a:p>
            <a:r>
              <a:rPr lang="en-GB" dirty="0" smtClean="0"/>
              <a:t>A common misconception – corrected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1468" y="1392144"/>
            <a:ext cx="3203582" cy="19176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1468" y="3633052"/>
            <a:ext cx="4594073" cy="295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12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NMR spectroscopy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1165908"/>
            <a:ext cx="9144000" cy="56920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i="1" dirty="0" err="1" smtClean="0"/>
              <a:t>ν</a:t>
            </a:r>
            <a:r>
              <a:rPr lang="en-GB" sz="2400" i="1" baseline="-25000" dirty="0" err="1" smtClean="0"/>
              <a:t>NMR</a:t>
            </a:r>
            <a:r>
              <a:rPr lang="en-GB" sz="2400" i="1" dirty="0" smtClean="0"/>
              <a:t>  </a:t>
            </a:r>
            <a:r>
              <a:rPr lang="en-GB" sz="2400" dirty="0"/>
              <a:t>is in the radiofrequency part of the electromagnetic spectrum so we use the term R.F. field when discussing the radiation required to irradiate NMR transitions</a:t>
            </a:r>
            <a:r>
              <a:rPr lang="en-GB" sz="2400" dirty="0" smtClean="0"/>
              <a:t>.</a:t>
            </a:r>
          </a:p>
          <a:p>
            <a:r>
              <a:rPr lang="en-GB" sz="2400" dirty="0" smtClean="0"/>
              <a:t>an </a:t>
            </a:r>
            <a:r>
              <a:rPr lang="en-GB" sz="2400" dirty="0"/>
              <a:t>appropriate </a:t>
            </a:r>
            <a:r>
              <a:rPr lang="en-GB" sz="2400" dirty="0" smtClean="0"/>
              <a:t>radio-</a:t>
            </a:r>
            <a:br>
              <a:rPr lang="en-GB" sz="2400" dirty="0" smtClean="0"/>
            </a:br>
            <a:r>
              <a:rPr lang="en-GB" sz="2400" dirty="0" smtClean="0"/>
              <a:t>frequency </a:t>
            </a:r>
            <a:r>
              <a:rPr lang="en-GB" sz="2400" dirty="0"/>
              <a:t>is applied to </a:t>
            </a: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rotate </a:t>
            </a:r>
            <a:r>
              <a:rPr lang="en-GB" sz="2400" dirty="0"/>
              <a:t>the</a:t>
            </a:r>
            <a:r>
              <a:rPr lang="en-GB" sz="2400" i="1" dirty="0"/>
              <a:t> bulk </a:t>
            </a:r>
            <a:r>
              <a:rPr lang="en-GB" sz="2400" i="1" dirty="0" smtClean="0"/>
              <a:t/>
            </a:r>
            <a:br>
              <a:rPr lang="en-GB" sz="2400" i="1" dirty="0" smtClean="0"/>
            </a:br>
            <a:r>
              <a:rPr lang="en-GB" sz="2400" i="1" dirty="0" smtClean="0"/>
              <a:t>magnetisation </a:t>
            </a:r>
            <a:r>
              <a:rPr lang="en-GB" sz="2400" i="1" dirty="0"/>
              <a:t>vector </a:t>
            </a:r>
            <a:r>
              <a:rPr lang="en-GB" sz="2400" i="1" dirty="0" smtClean="0"/>
              <a:t/>
            </a:r>
            <a:br>
              <a:rPr lang="en-GB" sz="2400" i="1" dirty="0" smtClean="0"/>
            </a:br>
            <a:r>
              <a:rPr lang="en-GB" sz="2400" dirty="0" smtClean="0"/>
              <a:t>into </a:t>
            </a:r>
            <a:r>
              <a:rPr lang="en-GB" sz="2400" dirty="0"/>
              <a:t>the transverse </a:t>
            </a:r>
            <a:r>
              <a:rPr lang="en-GB" sz="2400" dirty="0" smtClean="0"/>
              <a:t>plane</a:t>
            </a:r>
          </a:p>
          <a:p>
            <a:r>
              <a:rPr lang="en-GB" sz="2400" dirty="0" err="1" smtClean="0"/>
              <a:t>Larmor</a:t>
            </a:r>
            <a:r>
              <a:rPr lang="en-GB" sz="2400" dirty="0" smtClean="0"/>
              <a:t> </a:t>
            </a:r>
            <a:r>
              <a:rPr lang="en-GB" sz="2400" dirty="0"/>
              <a:t>precession </a:t>
            </a:r>
            <a:r>
              <a:rPr lang="en-GB" sz="2400" dirty="0" smtClean="0"/>
              <a:t>is </a:t>
            </a:r>
            <a:br>
              <a:rPr lang="en-GB" sz="2400" dirty="0" smtClean="0"/>
            </a:br>
            <a:r>
              <a:rPr lang="en-GB" sz="2400" dirty="0" smtClean="0"/>
              <a:t>then observed and used </a:t>
            </a:r>
            <a:br>
              <a:rPr lang="en-GB" sz="2400" dirty="0" smtClean="0"/>
            </a:br>
            <a:r>
              <a:rPr lang="en-GB" sz="2400" dirty="0" smtClean="0"/>
              <a:t>to generate an NMR </a:t>
            </a:r>
            <a:br>
              <a:rPr lang="en-GB" sz="2400" dirty="0" smtClean="0"/>
            </a:br>
            <a:r>
              <a:rPr lang="en-GB" sz="2400" dirty="0" smtClean="0"/>
              <a:t>signal</a:t>
            </a:r>
          </a:p>
          <a:p>
            <a:pPr marL="0" indent="0">
              <a:buNone/>
            </a:pPr>
            <a:endParaRPr lang="en-GB" sz="2400" dirty="0"/>
          </a:p>
          <a:p>
            <a:endParaRPr lang="en-GB" sz="2400" dirty="0" smtClean="0"/>
          </a:p>
        </p:txBody>
      </p:sp>
      <p:pic>
        <p:nvPicPr>
          <p:cNvPr id="6" name="Picture 2" descr="http://mutuslab.cs.uwindsor.ca/schurko/nmrcourse/animations/eth_anim/puls_evol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246913"/>
            <a:ext cx="5715000" cy="564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28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906" y="2016191"/>
            <a:ext cx="7352188" cy="4117909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NMR spectroscopy</a:t>
            </a:r>
          </a:p>
        </p:txBody>
      </p:sp>
    </p:spTree>
    <p:extLst>
      <p:ext uri="{BB962C8B-B14F-4D97-AF65-F5344CB8AC3E}">
        <p14:creationId xmlns:p14="http://schemas.microsoft.com/office/powerpoint/2010/main" val="34252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NMR spectroscopy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1165908"/>
            <a:ext cx="9144000" cy="56920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/>
              <a:t>Angular momentum, resonance and precession can be demonstrated using a gyroscope.</a:t>
            </a:r>
          </a:p>
        </p:txBody>
      </p:sp>
      <p:pic>
        <p:nvPicPr>
          <p:cNvPr id="6" name="7aRKAXD4dAg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90286" y="1905907"/>
            <a:ext cx="8563428" cy="481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04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Populations and polarization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1165908"/>
            <a:ext cx="9144000" cy="56920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/>
              <a:t>The populations of energy levels in NMR spectroscopy can be calculated using </a:t>
            </a:r>
            <a:r>
              <a:rPr lang="en-GB" sz="2400" i="1" dirty="0"/>
              <a:t>n</a:t>
            </a:r>
            <a:r>
              <a:rPr lang="en-GB" sz="2400" baseline="-25000" dirty="0"/>
              <a:t>β</a:t>
            </a:r>
            <a:r>
              <a:rPr lang="en-GB" sz="2400" dirty="0"/>
              <a:t> / </a:t>
            </a:r>
            <a:r>
              <a:rPr lang="en-GB" sz="2400" i="1" dirty="0"/>
              <a:t>n</a:t>
            </a:r>
            <a:r>
              <a:rPr lang="en-GB" sz="2400" baseline="-25000" dirty="0"/>
              <a:t>α</a:t>
            </a:r>
            <a:r>
              <a:rPr lang="en-GB" sz="2400" dirty="0"/>
              <a:t> = </a:t>
            </a:r>
            <a:r>
              <a:rPr lang="en-GB" sz="2400" dirty="0" err="1"/>
              <a:t>exp</a:t>
            </a:r>
            <a:r>
              <a:rPr lang="en-GB" sz="2400" dirty="0"/>
              <a:t>(-Δ</a:t>
            </a:r>
            <a:r>
              <a:rPr lang="en-GB" sz="2400" i="1" dirty="0"/>
              <a:t>E</a:t>
            </a:r>
            <a:r>
              <a:rPr lang="en-GB" sz="2400" dirty="0"/>
              <a:t> / </a:t>
            </a:r>
            <a:r>
              <a:rPr lang="en-GB" sz="2400" i="1" dirty="0" err="1"/>
              <a:t>k</a:t>
            </a:r>
            <a:r>
              <a:rPr lang="en-GB" sz="2400" i="1" baseline="-25000" dirty="0" err="1"/>
              <a:t>B</a:t>
            </a:r>
            <a:r>
              <a:rPr lang="en-GB" sz="2400" i="1" dirty="0" err="1"/>
              <a:t>T</a:t>
            </a:r>
            <a:r>
              <a:rPr lang="en-GB" sz="2400" dirty="0"/>
              <a:t>)</a:t>
            </a:r>
          </a:p>
          <a:p>
            <a:r>
              <a:rPr lang="en-GB" sz="2400" dirty="0" smtClean="0"/>
              <a:t>With Δ</a:t>
            </a:r>
            <a:r>
              <a:rPr lang="en-GB" sz="2400" i="1" dirty="0" smtClean="0"/>
              <a:t>E </a:t>
            </a:r>
            <a:r>
              <a:rPr lang="en-GB" sz="2400" i="1" dirty="0"/>
              <a:t>= γ ħ B </a:t>
            </a:r>
            <a:r>
              <a:rPr lang="en-GB" sz="2400" dirty="0"/>
              <a:t>= 2.65 x 10</a:t>
            </a:r>
            <a:r>
              <a:rPr lang="en-GB" sz="2400" baseline="30000" dirty="0"/>
              <a:t>-25</a:t>
            </a:r>
            <a:r>
              <a:rPr lang="en-GB" sz="2400" dirty="0"/>
              <a:t> J </a:t>
            </a:r>
            <a:r>
              <a:rPr lang="en-GB" sz="2400" dirty="0" smtClean="0"/>
              <a:t>and </a:t>
            </a:r>
            <a:r>
              <a:rPr lang="en-GB" sz="2400" i="1" dirty="0" err="1"/>
              <a:t>k</a:t>
            </a:r>
            <a:r>
              <a:rPr lang="en-GB" sz="2400" i="1" baseline="-25000" dirty="0" err="1"/>
              <a:t>B</a:t>
            </a:r>
            <a:r>
              <a:rPr lang="en-GB" sz="2400" i="1" dirty="0" err="1"/>
              <a:t>T</a:t>
            </a:r>
            <a:r>
              <a:rPr lang="en-GB" sz="2400" dirty="0"/>
              <a:t> = 4.14 x 10</a:t>
            </a:r>
            <a:r>
              <a:rPr lang="en-GB" sz="2400" baseline="30000" dirty="0"/>
              <a:t>-21</a:t>
            </a:r>
            <a:r>
              <a:rPr lang="en-GB" sz="2400" dirty="0"/>
              <a:t> </a:t>
            </a:r>
            <a:r>
              <a:rPr lang="en-GB" sz="2400" dirty="0" smtClean="0"/>
              <a:t>J</a:t>
            </a:r>
          </a:p>
          <a:p>
            <a:r>
              <a:rPr lang="en-GB" sz="2400" dirty="0" smtClean="0"/>
              <a:t> </a:t>
            </a:r>
            <a:r>
              <a:rPr lang="en-GB" sz="2400" dirty="0"/>
              <a:t>Δ</a:t>
            </a:r>
            <a:r>
              <a:rPr lang="en-GB" sz="2400" i="1" dirty="0"/>
              <a:t>E/</a:t>
            </a:r>
            <a:r>
              <a:rPr lang="en-GB" sz="2400" i="1" dirty="0" err="1"/>
              <a:t>k</a:t>
            </a:r>
            <a:r>
              <a:rPr lang="en-GB" sz="2400" i="1" baseline="-25000" dirty="0" err="1"/>
              <a:t>B</a:t>
            </a:r>
            <a:r>
              <a:rPr lang="en-GB" sz="2400" i="1" dirty="0" err="1"/>
              <a:t>T</a:t>
            </a:r>
            <a:r>
              <a:rPr lang="en-GB" sz="2400" dirty="0"/>
              <a:t> = 6.4 x </a:t>
            </a:r>
            <a:r>
              <a:rPr lang="en-GB" sz="2400" dirty="0" smtClean="0"/>
              <a:t>10</a:t>
            </a:r>
            <a:r>
              <a:rPr lang="en-GB" sz="2400" baseline="30000" dirty="0" smtClean="0"/>
              <a:t>-5</a:t>
            </a:r>
          </a:p>
          <a:p>
            <a:r>
              <a:rPr lang="en-GB" sz="2400" dirty="0"/>
              <a:t>T</a:t>
            </a:r>
            <a:r>
              <a:rPr lang="en-GB" sz="2400" dirty="0" smtClean="0"/>
              <a:t>he </a:t>
            </a:r>
            <a:r>
              <a:rPr lang="en-GB" sz="2400" dirty="0"/>
              <a:t>available thermal energy, </a:t>
            </a:r>
            <a:r>
              <a:rPr lang="en-GB" sz="2400" i="1" dirty="0" err="1"/>
              <a:t>k</a:t>
            </a:r>
            <a:r>
              <a:rPr lang="en-GB" sz="2400" i="1" baseline="-25000" dirty="0" err="1"/>
              <a:t>B</a:t>
            </a:r>
            <a:r>
              <a:rPr lang="en-GB" sz="2400" i="1" dirty="0" err="1"/>
              <a:t>T</a:t>
            </a:r>
            <a:r>
              <a:rPr lang="en-GB" sz="2400" dirty="0"/>
              <a:t>, is large compared to the energy required to reorient the spins and that the population difference will be small</a:t>
            </a:r>
            <a:r>
              <a:rPr lang="en-GB" sz="2400" dirty="0" smtClean="0"/>
              <a:t>.</a:t>
            </a:r>
          </a:p>
          <a:p>
            <a:r>
              <a:rPr lang="en-GB" sz="2400" i="1" dirty="0"/>
              <a:t>n</a:t>
            </a:r>
            <a:r>
              <a:rPr lang="en-GB" sz="2400" baseline="-25000" dirty="0"/>
              <a:t>α</a:t>
            </a:r>
            <a:r>
              <a:rPr lang="en-GB" sz="2400" dirty="0"/>
              <a:t> = </a:t>
            </a:r>
            <a:r>
              <a:rPr lang="en-GB" sz="2400" dirty="0" smtClean="0"/>
              <a:t>15625</a:t>
            </a:r>
          </a:p>
          <a:p>
            <a:r>
              <a:rPr lang="en-GB" sz="2400" i="1" dirty="0" smtClean="0"/>
              <a:t>n</a:t>
            </a:r>
            <a:r>
              <a:rPr lang="en-GB" sz="2400" baseline="-25000" dirty="0" smtClean="0"/>
              <a:t>β</a:t>
            </a:r>
            <a:r>
              <a:rPr lang="en-GB" sz="2400" i="1" dirty="0" smtClean="0"/>
              <a:t> </a:t>
            </a:r>
            <a:r>
              <a:rPr lang="en-GB" sz="2400" dirty="0"/>
              <a:t>= </a:t>
            </a:r>
            <a:r>
              <a:rPr lang="en-GB" sz="2400" dirty="0" smtClean="0"/>
              <a:t>15624</a:t>
            </a:r>
          </a:p>
          <a:p>
            <a:r>
              <a:rPr lang="en-GB" sz="2400" dirty="0" smtClean="0"/>
              <a:t>Population </a:t>
            </a:r>
            <a:r>
              <a:rPr lang="en-GB" sz="2400" dirty="0"/>
              <a:t>difference is only 1 in 31250 </a:t>
            </a:r>
            <a:r>
              <a:rPr lang="en-GB" sz="2400" dirty="0" smtClean="0"/>
              <a:t>molecules so NMR signals will be very weak.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47868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983302"/>
          </a:xfrm>
        </p:spPr>
        <p:txBody>
          <a:bodyPr>
            <a:normAutofit/>
          </a:bodyPr>
          <a:lstStyle/>
          <a:p>
            <a:r>
              <a:rPr lang="en-GB" dirty="0" smtClean="0"/>
              <a:t>Nuclear Magnetism </a:t>
            </a:r>
            <a:br>
              <a:rPr lang="en-GB" dirty="0" smtClean="0"/>
            </a:br>
            <a:r>
              <a:rPr lang="en-GB" dirty="0" smtClean="0"/>
              <a:t>and NMR Spectroscopy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3827" y="3602038"/>
            <a:ext cx="7216346" cy="1655762"/>
          </a:xfrm>
        </p:spPr>
        <p:txBody>
          <a:bodyPr/>
          <a:lstStyle/>
          <a:p>
            <a:r>
              <a:rPr lang="en-GB" dirty="0" smtClean="0"/>
              <a:t>Nuclear Magnetic Resonance – Theory and Techniques</a:t>
            </a:r>
          </a:p>
          <a:p>
            <a:r>
              <a:rPr lang="en-GB" dirty="0" smtClean="0"/>
              <a:t>Ralph W. Adams</a:t>
            </a:r>
          </a:p>
          <a:p>
            <a:r>
              <a:rPr lang="en-GB" dirty="0" smtClean="0"/>
              <a:t>ralph.adams@manchester.ac.uk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180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Introduction to this course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1165908"/>
            <a:ext cx="9144000" cy="56920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Part 1 will cover the basics of NMR theory </a:t>
            </a:r>
          </a:p>
          <a:p>
            <a:r>
              <a:rPr lang="en-GB" sz="2400" dirty="0"/>
              <a:t>Part 2 will introduce and discuss the wide range of NMR methods available</a:t>
            </a:r>
          </a:p>
          <a:p>
            <a:r>
              <a:rPr lang="en-GB" sz="2400" dirty="0"/>
              <a:t>Part 3 will provide several workshops, applying the knowledge introduced in the lectures</a:t>
            </a:r>
          </a:p>
          <a:p>
            <a:r>
              <a:rPr lang="en-GB" sz="2400" dirty="0" smtClean="0"/>
              <a:t>The course expands </a:t>
            </a:r>
            <a:r>
              <a:rPr lang="en-GB" sz="2400" dirty="0"/>
              <a:t>on courses run by Tim Claridge at </a:t>
            </a:r>
            <a:r>
              <a:rPr lang="en-GB" sz="2400" i="1" dirty="0"/>
              <a:t>The University of Oxford, </a:t>
            </a:r>
            <a:r>
              <a:rPr lang="en-GB" sz="2400" dirty="0" err="1" smtClean="0"/>
              <a:t>Abil</a:t>
            </a:r>
            <a:r>
              <a:rPr lang="en-GB" sz="2400" dirty="0" smtClean="0"/>
              <a:t> </a:t>
            </a:r>
            <a:r>
              <a:rPr lang="en-GB" sz="2400" dirty="0" err="1"/>
              <a:t>Aliev</a:t>
            </a:r>
            <a:r>
              <a:rPr lang="en-GB" sz="2400" dirty="0"/>
              <a:t> at </a:t>
            </a:r>
            <a:r>
              <a:rPr lang="en-GB" sz="2400" i="1" dirty="0"/>
              <a:t>University College London</a:t>
            </a:r>
            <a:r>
              <a:rPr lang="en-GB" sz="2400" dirty="0"/>
              <a:t>, and James Keeler at </a:t>
            </a:r>
            <a:r>
              <a:rPr lang="en-GB" sz="2400" i="1" dirty="0"/>
              <a:t>The University of </a:t>
            </a:r>
            <a:r>
              <a:rPr lang="en-GB" sz="2400" i="1" dirty="0" smtClean="0"/>
              <a:t>Cambridge</a:t>
            </a:r>
            <a:r>
              <a:rPr lang="en-GB" sz="2400" dirty="0" smtClean="0"/>
              <a:t>. </a:t>
            </a:r>
            <a:endParaRPr lang="en-GB" sz="2400" dirty="0"/>
          </a:p>
          <a:p>
            <a:r>
              <a:rPr lang="en-GB" sz="2400" dirty="0" smtClean="0"/>
              <a:t>Much of the material will be taken from the </a:t>
            </a:r>
            <a:r>
              <a:rPr lang="en-GB" sz="2400" dirty="0"/>
              <a:t>texts </a:t>
            </a:r>
            <a:r>
              <a:rPr lang="en-GB" sz="2400" i="1" dirty="0"/>
              <a:t>Nuclear Magnetic Resonance (2e) </a:t>
            </a:r>
            <a:r>
              <a:rPr lang="en-GB" sz="2400" dirty="0"/>
              <a:t>by Peter J. </a:t>
            </a:r>
            <a:r>
              <a:rPr lang="en-GB" sz="2400" dirty="0" err="1"/>
              <a:t>Hore</a:t>
            </a:r>
            <a:r>
              <a:rPr lang="en-GB" sz="2400" dirty="0"/>
              <a:t> (Oxford Chemistry Primer) and </a:t>
            </a:r>
            <a:r>
              <a:rPr lang="en-GB" sz="2400" i="1" dirty="0"/>
              <a:t>High Resolution NMR Techniques in Organic </a:t>
            </a:r>
            <a:r>
              <a:rPr lang="en-GB" sz="2400" i="1" dirty="0" smtClean="0"/>
              <a:t>Chemistry (3e) </a:t>
            </a:r>
            <a:r>
              <a:rPr lang="en-GB" sz="2400" dirty="0" smtClean="0"/>
              <a:t>by Tim D. W. Claridge (Elsevier) which provide a more complete introduction to NMR spectroscopy.</a:t>
            </a:r>
          </a:p>
          <a:p>
            <a:r>
              <a:rPr lang="en-GB" sz="2400" dirty="0" smtClean="0"/>
              <a:t>Only liquid state NMR will be discussed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48798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Nuclear Magnetism </a:t>
            </a:r>
            <a:br>
              <a:rPr lang="en-GB" dirty="0"/>
            </a:br>
            <a:r>
              <a:rPr lang="en-GB" dirty="0"/>
              <a:t>and NMR Spectroscopy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History </a:t>
            </a:r>
          </a:p>
          <a:p>
            <a:r>
              <a:rPr lang="en-GB" dirty="0" smtClean="0"/>
              <a:t>Spin angular momentum</a:t>
            </a:r>
          </a:p>
          <a:p>
            <a:r>
              <a:rPr lang="en-GB" dirty="0"/>
              <a:t>M</a:t>
            </a:r>
            <a:r>
              <a:rPr lang="en-GB" dirty="0" smtClean="0"/>
              <a:t>agnetic moments</a:t>
            </a:r>
          </a:p>
          <a:p>
            <a:r>
              <a:rPr lang="en-GB" dirty="0" smtClean="0"/>
              <a:t>Energy levels</a:t>
            </a:r>
          </a:p>
          <a:p>
            <a:r>
              <a:rPr lang="en-GB" dirty="0" smtClean="0"/>
              <a:t>Resonance frequencies and chemical shift</a:t>
            </a:r>
          </a:p>
          <a:p>
            <a:r>
              <a:rPr lang="en-GB" dirty="0" smtClean="0"/>
              <a:t>Populations and polarization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576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/>
          <a:lstStyle/>
          <a:p>
            <a:r>
              <a:rPr lang="en-GB" dirty="0" smtClean="0"/>
              <a:t>Some NMR history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65909"/>
            <a:ext cx="9144000" cy="48278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400" dirty="0"/>
              <a:t>1926 </a:t>
            </a:r>
            <a:r>
              <a:rPr lang="en-GB" sz="2400" dirty="0" smtClean="0"/>
              <a:t>– Prediction  </a:t>
            </a:r>
            <a:r>
              <a:rPr lang="en-GB" sz="2400" dirty="0"/>
              <a:t>of nuclear </a:t>
            </a:r>
            <a:r>
              <a:rPr lang="en-GB" sz="2400" dirty="0" smtClean="0"/>
              <a:t>spin (Pauli)</a:t>
            </a:r>
          </a:p>
          <a:p>
            <a:pPr marL="0" indent="0">
              <a:buNone/>
            </a:pPr>
            <a:r>
              <a:rPr lang="en-GB" sz="2400" dirty="0" smtClean="0"/>
              <a:t>1932 – Detection  </a:t>
            </a:r>
            <a:r>
              <a:rPr lang="en-GB" sz="2400" dirty="0"/>
              <a:t>of nuclear </a:t>
            </a:r>
            <a:r>
              <a:rPr lang="en-GB" sz="2400" dirty="0" smtClean="0"/>
              <a:t>magnetic moment (Stern)</a:t>
            </a:r>
          </a:p>
          <a:p>
            <a:pPr marL="0" indent="0">
              <a:buNone/>
            </a:pPr>
            <a:r>
              <a:rPr lang="en-GB" sz="2400" dirty="0"/>
              <a:t>1945 </a:t>
            </a:r>
            <a:r>
              <a:rPr lang="en-GB" sz="2400" dirty="0" smtClean="0"/>
              <a:t>– NMR spectra of </a:t>
            </a:r>
            <a:r>
              <a:rPr lang="en-GB" sz="2400" dirty="0"/>
              <a:t>solution (</a:t>
            </a:r>
            <a:r>
              <a:rPr lang="en-GB" sz="2400" dirty="0" smtClean="0"/>
              <a:t>Bloch*) </a:t>
            </a:r>
            <a:r>
              <a:rPr lang="en-GB" sz="2400" dirty="0"/>
              <a:t>and solids (</a:t>
            </a:r>
            <a:r>
              <a:rPr lang="en-GB" sz="2400" dirty="0" smtClean="0"/>
              <a:t>Purcell*)</a:t>
            </a:r>
          </a:p>
          <a:p>
            <a:pPr marL="0" indent="0">
              <a:buNone/>
            </a:pPr>
            <a:r>
              <a:rPr lang="en-GB" sz="2400" dirty="0"/>
              <a:t>1949 </a:t>
            </a:r>
            <a:r>
              <a:rPr lang="en-GB" sz="2400" dirty="0" smtClean="0"/>
              <a:t>– Discovery  </a:t>
            </a:r>
            <a:r>
              <a:rPr lang="en-GB" sz="2400" dirty="0"/>
              <a:t>of chemical </a:t>
            </a:r>
            <a:r>
              <a:rPr lang="en-GB" sz="2400" dirty="0" smtClean="0"/>
              <a:t>shift</a:t>
            </a:r>
          </a:p>
          <a:p>
            <a:pPr marL="0" indent="0">
              <a:buNone/>
            </a:pPr>
            <a:r>
              <a:rPr lang="en-GB" sz="2400" dirty="0"/>
              <a:t>1964 –</a:t>
            </a:r>
            <a:r>
              <a:rPr lang="en-GB" sz="2400" dirty="0" smtClean="0"/>
              <a:t> Pulse </a:t>
            </a:r>
            <a:r>
              <a:rPr lang="en-GB" sz="2400" dirty="0"/>
              <a:t>FT NMR </a:t>
            </a:r>
            <a:r>
              <a:rPr lang="en-GB" sz="2400" dirty="0" smtClean="0"/>
              <a:t>(Ernst* </a:t>
            </a:r>
            <a:r>
              <a:rPr lang="en-GB" sz="2400" dirty="0"/>
              <a:t>and </a:t>
            </a:r>
            <a:r>
              <a:rPr lang="en-GB" sz="2400" dirty="0" smtClean="0"/>
              <a:t>Anderson)</a:t>
            </a:r>
          </a:p>
          <a:p>
            <a:pPr marL="0" indent="0">
              <a:buNone/>
            </a:pPr>
            <a:r>
              <a:rPr lang="en-GB" sz="2400" dirty="0" smtClean="0"/>
              <a:t>1971 – 2D NMR experiment proposed (</a:t>
            </a:r>
            <a:r>
              <a:rPr lang="en-GB" sz="2400" dirty="0" err="1" smtClean="0"/>
              <a:t>Jeener</a:t>
            </a:r>
            <a:r>
              <a:rPr lang="en-GB" sz="2400" dirty="0" smtClean="0"/>
              <a:t>)</a:t>
            </a:r>
          </a:p>
          <a:p>
            <a:pPr marL="0" indent="0">
              <a:buNone/>
            </a:pPr>
            <a:r>
              <a:rPr lang="en-GB" sz="2400" dirty="0"/>
              <a:t>1972 </a:t>
            </a:r>
            <a:r>
              <a:rPr lang="en-GB" sz="2400" dirty="0" smtClean="0"/>
              <a:t>– MRI Image collected (</a:t>
            </a:r>
            <a:r>
              <a:rPr lang="en-GB" sz="2400" dirty="0" err="1" smtClean="0"/>
              <a:t>Lauterbur</a:t>
            </a:r>
            <a:r>
              <a:rPr lang="en-GB" sz="2400" dirty="0" smtClean="0"/>
              <a:t>*)</a:t>
            </a:r>
          </a:p>
          <a:p>
            <a:pPr marL="0" indent="0">
              <a:buNone/>
            </a:pPr>
            <a:r>
              <a:rPr lang="en-GB" sz="2400" dirty="0"/>
              <a:t>1974 </a:t>
            </a:r>
            <a:r>
              <a:rPr lang="en-GB" sz="2400" dirty="0" smtClean="0"/>
              <a:t>– 2D NMR demonstrated (Ernst)</a:t>
            </a:r>
          </a:p>
          <a:p>
            <a:pPr marL="0" indent="0">
              <a:buNone/>
            </a:pPr>
            <a:r>
              <a:rPr lang="en-GB" sz="2400" dirty="0"/>
              <a:t>1979 – </a:t>
            </a:r>
            <a:r>
              <a:rPr lang="en-GB" sz="2400" dirty="0" smtClean="0"/>
              <a:t>2D NOESY</a:t>
            </a:r>
          </a:p>
          <a:p>
            <a:pPr marL="0" indent="0">
              <a:buNone/>
            </a:pPr>
            <a:r>
              <a:rPr lang="en-GB" sz="2400" dirty="0"/>
              <a:t>1980 – </a:t>
            </a:r>
            <a:r>
              <a:rPr lang="en-GB" sz="2400" dirty="0" smtClean="0"/>
              <a:t>NMR </a:t>
            </a:r>
            <a:r>
              <a:rPr lang="en-GB" sz="2400" dirty="0"/>
              <a:t>protein structure </a:t>
            </a:r>
            <a:r>
              <a:rPr lang="en-GB" sz="2400" dirty="0" smtClean="0"/>
              <a:t>(</a:t>
            </a:r>
            <a:r>
              <a:rPr lang="en-GB" sz="2400" dirty="0" err="1" smtClean="0"/>
              <a:t>Wuthrich</a:t>
            </a:r>
            <a:r>
              <a:rPr lang="en-GB" sz="2400" dirty="0" smtClean="0"/>
              <a:t>*)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*Nobel prizes awarded in physics, chemistry (x 2) </a:t>
            </a:r>
            <a:br>
              <a:rPr lang="en-GB" sz="2400" dirty="0" smtClean="0"/>
            </a:br>
            <a:r>
              <a:rPr lang="en-GB" sz="2400" dirty="0" smtClean="0"/>
              <a:t>  and medicine.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sz="2400" dirty="0" smtClean="0"/>
          </a:p>
          <a:p>
            <a:endParaRPr lang="en-GB" sz="2400" dirty="0" smtClean="0"/>
          </a:p>
          <a:p>
            <a:endParaRPr lang="en-GB" sz="2400" dirty="0"/>
          </a:p>
          <a:p>
            <a:endParaRPr lang="en-GB" sz="2400" dirty="0" smtClean="0"/>
          </a:p>
          <a:p>
            <a:endParaRPr lang="en-GB" sz="2400" dirty="0"/>
          </a:p>
          <a:p>
            <a:endParaRPr lang="en-GB" sz="2400" dirty="0" smtClean="0"/>
          </a:p>
          <a:p>
            <a:endParaRPr lang="en-GB" sz="2400" dirty="0"/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9218" name="Picture 2" descr="Image result for bloch and purcel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951" y="0"/>
            <a:ext cx="1013049" cy="143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Image result for bloch and purcel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117" y="0"/>
            <a:ext cx="1014537" cy="1434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Image result for Richard Ern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005" y="1726696"/>
            <a:ext cx="1022484" cy="143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Image result for paul lauterbu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654" y="3590700"/>
            <a:ext cx="1013049" cy="143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Image result for kurt wüthric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992" y="5471194"/>
            <a:ext cx="1021497" cy="1431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Image result for Peter mansfiel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575" y="3590699"/>
            <a:ext cx="1003928" cy="143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19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/>
          <a:lstStyle/>
          <a:p>
            <a:r>
              <a:rPr lang="en-GB" dirty="0" smtClean="0"/>
              <a:t>Spin angular momentum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165909"/>
                <a:ext cx="9144000" cy="4827838"/>
              </a:xfrm>
            </p:spPr>
            <p:txBody>
              <a:bodyPr>
                <a:normAutofit/>
              </a:bodyPr>
              <a:lstStyle/>
              <a:p>
                <a:r>
                  <a:rPr lang="en-GB" sz="2400" i="1" dirty="0" smtClean="0"/>
                  <a:t>spin</a:t>
                </a:r>
                <a:r>
                  <a:rPr lang="en-GB" sz="2400" dirty="0" smtClean="0"/>
                  <a:t> is an intrinsic property of magnetic nuclei</a:t>
                </a:r>
              </a:p>
              <a:p>
                <a:r>
                  <a:rPr lang="en-GB" sz="2400" dirty="0"/>
                  <a:t>The magnitude of spin angular momentum is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GB" sz="2400" i="1"/>
                          <m:t>I</m:t>
                        </m:r>
                        <m:r>
                          <m:rPr>
                            <m:nor/>
                          </m:rPr>
                          <a:rPr lang="en-GB" sz="2400"/>
                          <m:t> </m:t>
                        </m:r>
                        <m:d>
                          <m:d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GB" sz="2400" i="1"/>
                              <m:t>I</m:t>
                            </m:r>
                            <m:r>
                              <m:rPr>
                                <m:nor/>
                              </m:rPr>
                              <a:rPr lang="en-GB" sz="2400"/>
                              <m:t> + 1</m:t>
                            </m:r>
                          </m:e>
                        </m:d>
                      </m:e>
                    </m:rad>
                  </m:oMath>
                </a14:m>
                <a:r>
                  <a:rPr lang="en-GB" sz="2400" i="1" dirty="0"/>
                  <a:t> ħ.</a:t>
                </a:r>
                <a:endParaRPr lang="en-GB" sz="2400" dirty="0"/>
              </a:p>
              <a:p>
                <a:pPr marL="0" indent="0">
                  <a:buNone/>
                </a:pPr>
                <a:endParaRPr lang="en-GB" sz="2400" dirty="0" smtClean="0"/>
              </a:p>
              <a:p>
                <a:endParaRPr lang="en-GB" sz="2400" dirty="0" smtClean="0"/>
              </a:p>
              <a:p>
                <a:endParaRPr lang="en-GB" sz="2400" dirty="0"/>
              </a:p>
              <a:p>
                <a:endParaRPr lang="en-GB" sz="2400" dirty="0" smtClean="0"/>
              </a:p>
              <a:p>
                <a:endParaRPr lang="en-GB" sz="2400" dirty="0"/>
              </a:p>
              <a:p>
                <a:endParaRPr lang="en-GB" sz="2400" dirty="0" smtClean="0"/>
              </a:p>
              <a:p>
                <a:endParaRPr lang="en-GB" sz="2400" dirty="0"/>
              </a:p>
              <a:p>
                <a:pPr marL="0" indent="0">
                  <a:buNone/>
                </a:pPr>
                <a:endParaRPr lang="en-GB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165909"/>
                <a:ext cx="9144000" cy="4827838"/>
              </a:xfrm>
              <a:blipFill rotWithShape="0">
                <a:blip r:embed="rId2"/>
                <a:stretch>
                  <a:fillRect l="-867" t="-17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0693932"/>
              </p:ext>
            </p:extLst>
          </p:nvPr>
        </p:nvGraphicFramePr>
        <p:xfrm>
          <a:off x="1445847" y="2407137"/>
          <a:ext cx="5900614" cy="4040554"/>
        </p:xfrm>
        <a:graphic>
          <a:graphicData uri="http://schemas.openxmlformats.org/drawingml/2006/table">
            <a:tbl>
              <a:tblPr firstRow="1" firstCol="1" bandRow="1"/>
              <a:tblGrid>
                <a:gridCol w="1318197"/>
                <a:gridCol w="4582417"/>
              </a:tblGrid>
              <a:tr h="5772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b="1" i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GB" sz="28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Nuclide</a:t>
                      </a:r>
                      <a:endParaRPr lang="en-GB" sz="2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772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baseline="300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en-GB" sz="28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C, </a:t>
                      </a:r>
                      <a:r>
                        <a:rPr lang="en-GB" sz="2800" baseline="300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r>
                        <a:rPr lang="en-GB" sz="28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772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1/2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baseline="300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GB" sz="28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H, </a:t>
                      </a:r>
                      <a:r>
                        <a:rPr lang="en-GB" sz="2800" baseline="300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r>
                        <a:rPr lang="en-GB" sz="28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C, </a:t>
                      </a:r>
                      <a:r>
                        <a:rPr lang="en-GB" sz="2800" baseline="300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en-GB" sz="28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N, </a:t>
                      </a:r>
                      <a:r>
                        <a:rPr lang="en-GB" sz="2800" baseline="300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  <a:r>
                        <a:rPr lang="en-GB" sz="28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Si, </a:t>
                      </a:r>
                      <a:r>
                        <a:rPr lang="en-GB" sz="2800" baseline="300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  <a:r>
                        <a:rPr lang="en-GB" sz="28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772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baseline="300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GB" sz="28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H, </a:t>
                      </a:r>
                      <a:r>
                        <a:rPr lang="en-GB" sz="2800" baseline="300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r>
                        <a:rPr lang="en-GB" sz="28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772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3/2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baseline="300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en-GB" sz="28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B, </a:t>
                      </a:r>
                      <a:r>
                        <a:rPr lang="en-GB" sz="2800" baseline="300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  <a:r>
                        <a:rPr lang="en-GB" sz="28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Na, </a:t>
                      </a:r>
                      <a:r>
                        <a:rPr lang="en-GB" sz="2800" baseline="300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</a:t>
                      </a:r>
                      <a:r>
                        <a:rPr lang="en-GB" sz="28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Cl, </a:t>
                      </a:r>
                      <a:r>
                        <a:rPr lang="en-GB" sz="2800" baseline="300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</a:t>
                      </a:r>
                      <a:r>
                        <a:rPr lang="en-GB" sz="28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772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5/2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baseline="300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r>
                        <a:rPr lang="en-GB" sz="28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O, </a:t>
                      </a:r>
                      <a:r>
                        <a:rPr lang="en-GB" sz="2800" baseline="300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  <a:r>
                        <a:rPr lang="en-GB" sz="28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772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baseline="300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GB" sz="28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473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Spin angular momentum</a:t>
            </a:r>
            <a:endParaRPr lang="en-GB" dirty="0"/>
          </a:p>
        </p:txBody>
      </p:sp>
      <p:pic>
        <p:nvPicPr>
          <p:cNvPr id="9" name="Picture 6" descr="http://mriquestions.com/uploads/3/4/5/7/34572113/4171575_ori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88" y="1094522"/>
            <a:ext cx="8254986" cy="5763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3287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g4Fnag4V-E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28650" y="1782366"/>
            <a:ext cx="7886700" cy="4436268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Spin angular momentum</a:t>
            </a:r>
            <a:endParaRPr lang="en-GB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0" y="1165909"/>
            <a:ext cx="9144000" cy="4827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/>
              <a:t>The Stern-</a:t>
            </a:r>
            <a:r>
              <a:rPr lang="en-GB" sz="2400" dirty="0" err="1" smtClean="0"/>
              <a:t>Gerlach</a:t>
            </a:r>
            <a:r>
              <a:rPr lang="en-GB" sz="2400" dirty="0" smtClean="0"/>
              <a:t> experiment confirms spin and quantization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6966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948" y="2763717"/>
            <a:ext cx="3519237" cy="350324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Magnetic </a:t>
            </a:r>
            <a:r>
              <a:rPr lang="en-GB" dirty="0"/>
              <a:t>moments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165909"/>
                <a:ext cx="9144000" cy="4827838"/>
              </a:xfrm>
            </p:spPr>
            <p:txBody>
              <a:bodyPr>
                <a:normAutofit/>
              </a:bodyPr>
              <a:lstStyle/>
              <a:p>
                <a:r>
                  <a:rPr lang="en-GB" sz="2400" i="1" dirty="0"/>
                  <a:t>Spin angular momentum</a:t>
                </a:r>
                <a:r>
                  <a:rPr lang="en-GB" sz="2400" dirty="0"/>
                  <a:t> can be described using a vector </a:t>
                </a:r>
                <a:r>
                  <a:rPr lang="en-GB" sz="2400" b="1" i="1" dirty="0"/>
                  <a:t>I</a:t>
                </a:r>
                <a:r>
                  <a:rPr lang="en-GB" sz="2400" dirty="0"/>
                  <a:t> whose </a:t>
                </a:r>
                <a:r>
                  <a:rPr lang="en-GB" sz="2400" i="1" dirty="0"/>
                  <a:t>direction</a:t>
                </a:r>
                <a:r>
                  <a:rPr lang="en-GB" sz="2400" dirty="0"/>
                  <a:t> and </a:t>
                </a:r>
                <a:r>
                  <a:rPr lang="en-GB" sz="2400" i="1" dirty="0"/>
                  <a:t>magnitude</a:t>
                </a:r>
                <a:r>
                  <a:rPr lang="en-GB" sz="2400" dirty="0"/>
                  <a:t> are quantized. </a:t>
                </a:r>
                <a:endParaRPr lang="en-GB" sz="2400" dirty="0" smtClean="0"/>
              </a:p>
              <a:p>
                <a:r>
                  <a:rPr lang="en-GB" sz="2400" dirty="0" smtClean="0"/>
                  <a:t>The </a:t>
                </a:r>
                <a:r>
                  <a:rPr lang="en-GB" sz="2400" dirty="0"/>
                  <a:t>length of </a:t>
                </a:r>
                <a:r>
                  <a:rPr lang="en-GB" sz="2400" b="1" i="1" dirty="0"/>
                  <a:t>I</a:t>
                </a:r>
                <a:r>
                  <a:rPr lang="en-GB" sz="2400" dirty="0"/>
                  <a:t> is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lang="en-GB" sz="2400" b="1" i="1"/>
                          <m:t>I</m:t>
                        </m:r>
                        <m:r>
                          <m:rPr>
                            <m:nor/>
                          </m:rPr>
                          <a:rPr lang="en-GB" sz="2400"/>
                          <m:t> </m:t>
                        </m:r>
                        <m:d>
                          <m:dPr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GB" sz="2400" b="1" i="1"/>
                              <m:t>I</m:t>
                            </m:r>
                            <m:r>
                              <m:rPr>
                                <m:nor/>
                              </m:rPr>
                              <a:rPr lang="en-GB" sz="2400" b="1"/>
                              <m:t> </m:t>
                            </m:r>
                            <m:r>
                              <m:rPr>
                                <m:nor/>
                              </m:rPr>
                              <a:rPr lang="en-GB" sz="2400"/>
                              <m:t>+1</m:t>
                            </m:r>
                          </m:e>
                        </m:d>
                      </m:e>
                    </m:rad>
                  </m:oMath>
                </a14:m>
                <a:r>
                  <a:rPr lang="en-GB" sz="2400" i="1" dirty="0"/>
                  <a:t> ħ with 2I + 1 </a:t>
                </a:r>
                <a:r>
                  <a:rPr lang="en-GB" sz="2400" dirty="0"/>
                  <a:t>projections along the axis of the applied magnetic field</a:t>
                </a:r>
                <a:r>
                  <a:rPr lang="en-GB" sz="2400" dirty="0" smtClean="0"/>
                  <a:t>.</a:t>
                </a:r>
              </a:p>
              <a:p>
                <a:r>
                  <a:rPr lang="en-GB" sz="2400" dirty="0" smtClean="0"/>
                  <a:t>The </a:t>
                </a:r>
                <a:r>
                  <a:rPr lang="en-GB" sz="2400" dirty="0"/>
                  <a:t>magnetic moment </a:t>
                </a:r>
                <a:r>
                  <a:rPr lang="en-GB" sz="2400" b="1" i="1" dirty="0"/>
                  <a:t>µ</a:t>
                </a:r>
                <a:r>
                  <a:rPr lang="en-GB" sz="2400" dirty="0"/>
                  <a:t> is </a:t>
                </a:r>
                <a:r>
                  <a:rPr lang="en-GB" sz="2400" dirty="0" smtClean="0"/>
                  <a:t>related</a:t>
                </a:r>
                <a:br>
                  <a:rPr lang="en-GB" sz="2400" dirty="0" smtClean="0"/>
                </a:br>
                <a:r>
                  <a:rPr lang="en-GB" sz="2400" dirty="0" smtClean="0"/>
                  <a:t> </a:t>
                </a:r>
                <a:r>
                  <a:rPr lang="en-GB" sz="2400" dirty="0"/>
                  <a:t>to the spin angular </a:t>
                </a:r>
                <a:r>
                  <a:rPr lang="en-GB" sz="2400" dirty="0" smtClean="0"/>
                  <a:t>momentum</a:t>
                </a:r>
                <a:br>
                  <a:rPr lang="en-GB" sz="2400" dirty="0" smtClean="0"/>
                </a:br>
                <a:r>
                  <a:rPr lang="en-GB" sz="2400" dirty="0" smtClean="0"/>
                  <a:t> </a:t>
                </a:r>
                <a:r>
                  <a:rPr lang="en-GB" sz="2400" b="1" i="1" dirty="0"/>
                  <a:t>I </a:t>
                </a:r>
                <a:r>
                  <a:rPr lang="en-GB" sz="2400" dirty="0"/>
                  <a:t> by  </a:t>
                </a:r>
                <a:r>
                  <a:rPr lang="en-GB" sz="2400" b="1" i="1" dirty="0"/>
                  <a:t>µ </a:t>
                </a:r>
                <a:r>
                  <a:rPr lang="en-GB" sz="2400" b="1" dirty="0"/>
                  <a:t>=</a:t>
                </a:r>
                <a:r>
                  <a:rPr lang="en-GB" sz="2400" b="1" i="1" dirty="0"/>
                  <a:t> </a:t>
                </a:r>
                <a:r>
                  <a:rPr lang="en-GB" sz="2400" i="1" dirty="0"/>
                  <a:t>γ </a:t>
                </a:r>
                <a:r>
                  <a:rPr lang="en-GB" sz="2400" b="1" i="1" dirty="0" smtClean="0"/>
                  <a:t>I</a:t>
                </a:r>
                <a:r>
                  <a:rPr lang="en-GB" sz="2400" dirty="0" smtClean="0"/>
                  <a:t> </a:t>
                </a:r>
                <a:r>
                  <a:rPr lang="en-GB" sz="2400" dirty="0"/>
                  <a:t>where </a:t>
                </a:r>
                <a:r>
                  <a:rPr lang="en-GB" sz="2400" i="1" dirty="0"/>
                  <a:t>γ</a:t>
                </a:r>
                <a:r>
                  <a:rPr lang="en-GB" sz="2400" dirty="0"/>
                  <a:t> is the </a:t>
                </a:r>
                <a:r>
                  <a:rPr lang="en-GB" sz="2400" dirty="0" smtClean="0"/>
                  <a:t/>
                </a:r>
                <a:br>
                  <a:rPr lang="en-GB" sz="2400" dirty="0" smtClean="0"/>
                </a:br>
                <a:r>
                  <a:rPr lang="en-GB" sz="2400" dirty="0" err="1" smtClean="0"/>
                  <a:t>magnetogyric</a:t>
                </a:r>
                <a:r>
                  <a:rPr lang="en-GB" sz="2400" dirty="0" smtClean="0"/>
                  <a:t> </a:t>
                </a:r>
                <a:r>
                  <a:rPr lang="en-GB" sz="2400" dirty="0"/>
                  <a:t>ratio of the nuclide. </a:t>
                </a:r>
                <a:endParaRPr lang="en-GB" sz="2400" dirty="0" smtClean="0"/>
              </a:p>
              <a:p>
                <a:endParaRPr lang="en-GB" sz="2400" dirty="0" smtClean="0"/>
              </a:p>
              <a:p>
                <a:endParaRPr lang="en-GB" sz="2400" dirty="0"/>
              </a:p>
              <a:p>
                <a:endParaRPr lang="en-GB" sz="2400" dirty="0" smtClean="0"/>
              </a:p>
              <a:p>
                <a:endParaRPr lang="en-GB" sz="2400" dirty="0"/>
              </a:p>
              <a:p>
                <a:endParaRPr lang="en-GB" sz="2400" dirty="0" smtClean="0"/>
              </a:p>
              <a:p>
                <a:endParaRPr lang="en-GB" sz="2400" dirty="0"/>
              </a:p>
              <a:p>
                <a:pPr marL="0" indent="0">
                  <a:buNone/>
                </a:pPr>
                <a:endParaRPr lang="en-GB" sz="2400" dirty="0"/>
              </a:p>
            </p:txBody>
          </p:sp>
        </mc:Choice>
        <mc:Fallback xmlns="">
          <p:sp>
            <p:nvSpPr>
              <p:cNvPr id="6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165909"/>
                <a:ext cx="9144000" cy="4827838"/>
              </a:xfrm>
              <a:blipFill rotWithShape="0">
                <a:blip r:embed="rId3"/>
                <a:stretch>
                  <a:fillRect l="-867" t="-17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905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8604821"/>
              </p:ext>
            </p:extLst>
          </p:nvPr>
        </p:nvGraphicFramePr>
        <p:xfrm>
          <a:off x="1727199" y="1199697"/>
          <a:ext cx="6589488" cy="42769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83658"/>
                <a:gridCol w="2709334"/>
                <a:gridCol w="2196496"/>
              </a:tblGrid>
              <a:tr h="5346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</a:rPr>
                        <a:t>Nuclide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i="1" dirty="0">
                          <a:solidFill>
                            <a:schemeClr val="tx1"/>
                          </a:solidFill>
                          <a:effectLst/>
                        </a:rPr>
                        <a:t>γ</a:t>
                      </a: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</a:rPr>
                        <a:t> ( 10</a:t>
                      </a:r>
                      <a:r>
                        <a:rPr lang="en-GB" sz="2400" baseline="300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</a:rPr>
                        <a:t> rad s</a:t>
                      </a:r>
                      <a:r>
                        <a:rPr lang="en-GB" sz="2400" baseline="30000" dirty="0">
                          <a:solidFill>
                            <a:schemeClr val="tx1"/>
                          </a:solidFill>
                          <a:effectLst/>
                        </a:rPr>
                        <a:t>−1</a:t>
                      </a: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</a:rPr>
                        <a:t> T</a:t>
                      </a:r>
                      <a:r>
                        <a:rPr lang="en-GB" sz="2400" baseline="30000" dirty="0">
                          <a:solidFill>
                            <a:schemeClr val="tx1"/>
                          </a:solidFill>
                          <a:effectLst/>
                        </a:rPr>
                        <a:t>−1</a:t>
                      </a: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i="1" dirty="0">
                          <a:solidFill>
                            <a:schemeClr val="tx1"/>
                          </a:solidFill>
                          <a:effectLst/>
                        </a:rPr>
                        <a:t>ν</a:t>
                      </a: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</a:rPr>
                        <a:t> (MHz T</a:t>
                      </a:r>
                      <a:r>
                        <a:rPr lang="en-GB" sz="2400" baseline="30000" dirty="0">
                          <a:solidFill>
                            <a:schemeClr val="tx1"/>
                          </a:solidFill>
                          <a:effectLst/>
                        </a:rPr>
                        <a:t>−1</a:t>
                      </a: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noFill/>
                  </a:tcPr>
                </a:tc>
              </a:tr>
              <a:tr h="5346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u="none" strike="noStrike" baseline="300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en-GB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H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</a:rPr>
                        <a:t>267.513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solidFill>
                            <a:schemeClr val="tx1"/>
                          </a:solidFill>
                          <a:effectLst/>
                        </a:rPr>
                        <a:t>- 42.58 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noFill/>
                  </a:tcPr>
                </a:tc>
              </a:tr>
              <a:tr h="5346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aseline="30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GB" sz="2400">
                          <a:solidFill>
                            <a:schemeClr val="tx1"/>
                          </a:solidFill>
                          <a:effectLst/>
                        </a:rPr>
                        <a:t>H</a:t>
                      </a:r>
                      <a:endParaRPr lang="en-GB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</a:rPr>
                        <a:t>41.065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solidFill>
                            <a:schemeClr val="tx1"/>
                          </a:solidFill>
                          <a:effectLst/>
                        </a:rPr>
                        <a:t>- 6.54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noFill/>
                  </a:tcPr>
                </a:tc>
              </a:tr>
              <a:tr h="5346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u="none" strike="noStrike" baseline="30000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r>
                        <a:rPr lang="en-GB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</a:rPr>
                        <a:t>67.262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solidFill>
                            <a:schemeClr val="tx1"/>
                          </a:solidFill>
                          <a:effectLst/>
                        </a:rPr>
                        <a:t>- 10.71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noFill/>
                  </a:tcPr>
                </a:tc>
              </a:tr>
              <a:tr h="5346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aseline="3000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r>
                        <a:rPr lang="en-GB" sz="240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en-GB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</a:rPr>
                        <a:t>−27.116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solidFill>
                            <a:schemeClr val="tx1"/>
                          </a:solidFill>
                          <a:effectLst/>
                        </a:rPr>
                        <a:t>4.32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noFill/>
                  </a:tcPr>
                </a:tc>
              </a:tr>
              <a:tr h="5346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aseline="3000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r>
                        <a:rPr lang="en-GB" sz="2400">
                          <a:solidFill>
                            <a:schemeClr val="tx1"/>
                          </a:solidFill>
                          <a:effectLst/>
                        </a:rPr>
                        <a:t>F</a:t>
                      </a:r>
                      <a:endParaRPr lang="en-GB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</a:rPr>
                        <a:t>251.662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solidFill>
                            <a:schemeClr val="tx1"/>
                          </a:solidFill>
                          <a:effectLst/>
                        </a:rPr>
                        <a:t>- 40.05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noFill/>
                  </a:tcPr>
                </a:tc>
              </a:tr>
              <a:tr h="5346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baseline="3000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r>
                        <a:rPr lang="en-GB" sz="2400">
                          <a:solidFill>
                            <a:schemeClr val="tx1"/>
                          </a:solidFill>
                          <a:effectLst/>
                        </a:rPr>
                        <a:t>Si</a:t>
                      </a:r>
                      <a:endParaRPr lang="en-GB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</a:rPr>
                        <a:t>−53.190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solidFill>
                            <a:schemeClr val="tx1"/>
                          </a:solidFill>
                          <a:effectLst/>
                        </a:rPr>
                        <a:t>8.47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noFill/>
                  </a:tcPr>
                </a:tc>
              </a:tr>
              <a:tr h="5346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u="none" strike="noStrike" baseline="30000" dirty="0">
                          <a:solidFill>
                            <a:schemeClr val="tx1"/>
                          </a:solidFill>
                          <a:effectLst/>
                        </a:rPr>
                        <a:t>31</a:t>
                      </a:r>
                      <a:r>
                        <a:rPr lang="en-GB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solidFill>
                            <a:schemeClr val="tx1"/>
                          </a:solidFill>
                          <a:effectLst/>
                        </a:rPr>
                        <a:t>108.291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smtClean="0">
                          <a:solidFill>
                            <a:schemeClr val="tx1"/>
                          </a:solidFill>
                          <a:effectLst/>
                        </a:rPr>
                        <a:t>- 17.24</a:t>
                      </a:r>
                      <a:endParaRPr lang="en-GB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60" marR="60960" marT="30480" marB="30480" anchor="ctr">
                    <a:noFill/>
                  </a:tcPr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Magnetic </a:t>
            </a:r>
            <a:r>
              <a:rPr lang="en-GB" dirty="0"/>
              <a:t>moments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0" y="5733143"/>
            <a:ext cx="9144000" cy="1124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 smtClean="0"/>
              <a:t>How do you convert from </a:t>
            </a:r>
            <a:r>
              <a:rPr lang="en-GB" sz="2400" i="1" dirty="0" smtClean="0"/>
              <a:t>γ</a:t>
            </a:r>
            <a:r>
              <a:rPr lang="en-GB" sz="2400" dirty="0" smtClean="0"/>
              <a:t> to </a:t>
            </a:r>
            <a:r>
              <a:rPr lang="el-GR" sz="2400" i="1" dirty="0" smtClean="0"/>
              <a:t>ν</a:t>
            </a:r>
            <a:r>
              <a:rPr lang="en-GB" sz="2400" dirty="0" smtClean="0"/>
              <a:t>?</a:t>
            </a:r>
          </a:p>
          <a:p>
            <a:pPr marL="0" indent="0">
              <a:buNone/>
            </a:pPr>
            <a:r>
              <a:rPr lang="en-GB" sz="2400" dirty="0" smtClean="0"/>
              <a:t>What are the NMR frequencies of </a:t>
            </a:r>
            <a:r>
              <a:rPr lang="en-GB" sz="2400" baseline="30000" dirty="0" smtClean="0"/>
              <a:t>1</a:t>
            </a:r>
            <a:r>
              <a:rPr lang="en-GB" sz="2400" dirty="0" smtClean="0"/>
              <a:t>H and </a:t>
            </a:r>
            <a:r>
              <a:rPr lang="en-GB" sz="2400" baseline="30000" dirty="0" smtClean="0"/>
              <a:t>13</a:t>
            </a:r>
            <a:r>
              <a:rPr lang="en-GB" sz="2400" dirty="0" smtClean="0"/>
              <a:t>C at 9.4 T and 23.5 T?</a:t>
            </a:r>
            <a:endParaRPr lang="en-GB" sz="2400" dirty="0"/>
          </a:p>
          <a:p>
            <a:endParaRPr lang="en-GB" sz="2400" dirty="0" smtClean="0"/>
          </a:p>
          <a:p>
            <a:endParaRPr lang="en-GB" sz="2400" dirty="0"/>
          </a:p>
          <a:p>
            <a:endParaRPr lang="en-GB" sz="2400" dirty="0" smtClean="0"/>
          </a:p>
          <a:p>
            <a:endParaRPr lang="en-GB" sz="2400" dirty="0"/>
          </a:p>
          <a:p>
            <a:pPr marL="0" indent="0">
              <a:buFont typeface="Arial" panose="020B0604020202020204" pitchFamily="34" charset="0"/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02223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480</TotalTime>
  <Words>667</Words>
  <Application>Microsoft Office PowerPoint</Application>
  <PresentationFormat>On-screen Show (4:3)</PresentationFormat>
  <Paragraphs>137</Paragraphs>
  <Slides>17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Times New Roman</vt:lpstr>
      <vt:lpstr>Office Theme</vt:lpstr>
      <vt:lpstr>Nuclear Magnetism  and NMR Spectroscopy</vt:lpstr>
      <vt:lpstr>PowerPoint Presentation</vt:lpstr>
      <vt:lpstr>Nuclear Magnetism  and NMR Spectroscopy</vt:lpstr>
      <vt:lpstr>Some NMR history</vt:lpstr>
      <vt:lpstr>Spin angular momentum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common misconception</vt:lpstr>
      <vt:lpstr>A common misconception – corrected </vt:lpstr>
      <vt:lpstr>PowerPoint Presentation</vt:lpstr>
      <vt:lpstr>PowerPoint Presentation</vt:lpstr>
      <vt:lpstr>PowerPoint Presentation</vt:lpstr>
      <vt:lpstr>PowerPoint Presentation</vt:lpstr>
      <vt:lpstr>Nuclear Magnetism  and NMR Spectroscopy</vt:lpstr>
    </vt:vector>
  </TitlesOfParts>
  <Company>University of Manchester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Nuclear Magnetism  and NMR Spectroscopy</dc:title>
  <dc:creator>mbdssra2</dc:creator>
  <cp:lastModifiedBy>mbdssra2</cp:lastModifiedBy>
  <cp:revision>30</cp:revision>
  <dcterms:created xsi:type="dcterms:W3CDTF">2017-01-17T11:15:47Z</dcterms:created>
  <dcterms:modified xsi:type="dcterms:W3CDTF">2017-01-23T11:12:47Z</dcterms:modified>
</cp:coreProperties>
</file>